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9" r:id="rId2"/>
    <p:sldId id="257" r:id="rId3"/>
    <p:sldId id="294" r:id="rId4"/>
    <p:sldId id="301" r:id="rId5"/>
    <p:sldId id="303" r:id="rId6"/>
    <p:sldId id="295" r:id="rId7"/>
    <p:sldId id="289" r:id="rId8"/>
    <p:sldId id="298" r:id="rId9"/>
    <p:sldId id="299" r:id="rId10"/>
    <p:sldId id="305" r:id="rId11"/>
    <p:sldId id="306" r:id="rId12"/>
    <p:sldId id="307" r:id="rId13"/>
    <p:sldId id="310" r:id="rId14"/>
    <p:sldId id="296" r:id="rId15"/>
    <p:sldId id="311" r:id="rId16"/>
    <p:sldId id="313" r:id="rId17"/>
    <p:sldId id="314" r:id="rId18"/>
    <p:sldId id="315" r:id="rId19"/>
    <p:sldId id="316" r:id="rId20"/>
    <p:sldId id="297" r:id="rId21"/>
    <p:sldId id="317" r:id="rId22"/>
    <p:sldId id="287" r:id="rId23"/>
    <p:sldId id="286" r:id="rId24"/>
    <p:sldId id="266" r:id="rId25"/>
    <p:sldId id="267" r:id="rId26"/>
    <p:sldId id="268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78B"/>
    <a:srgbClr val="BAAF4C"/>
    <a:srgbClr val="50A0E0"/>
    <a:srgbClr val="102641"/>
    <a:srgbClr val="0D0619"/>
    <a:srgbClr val="1BB3AB"/>
    <a:srgbClr val="E4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7" autoAdjust="0"/>
    <p:restoredTop sz="94653"/>
  </p:normalViewPr>
  <p:slideViewPr>
    <p:cSldViewPr snapToGrid="0">
      <p:cViewPr>
        <p:scale>
          <a:sx n="64" d="100"/>
          <a:sy n="64" d="100"/>
        </p:scale>
        <p:origin x="3528" y="20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3/03/25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3/03/25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 err="1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  <a:endParaRPr lang="es-CO" b="1" i="1" dirty="0">
              <a:solidFill>
                <a:srgbClr val="50A0E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Titulo Presentación Fuente Calibri 32pt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patrón- Fuente 16 pt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25006" y="118571"/>
            <a:ext cx="4098334" cy="916845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/>
              <a:t>La </a:t>
            </a:r>
            <a:r>
              <a:rPr lang="es-CO" b="1" i="1"/>
              <a:t>Escuela Superior de Guerra “General Rafael Reyes Prieto” </a:t>
            </a:r>
            <a:r>
              <a:rPr lang="es-ES"/>
              <a:t>está certificada bajo las normas internacionales </a:t>
            </a:r>
            <a:r>
              <a:rPr lang="es-ES" b="1"/>
              <a:t>ISO 9001:2015 </a:t>
            </a:r>
            <a:r>
              <a:rPr lang="es-ES"/>
              <a:t>e </a:t>
            </a:r>
            <a:r>
              <a:rPr lang="es-ES" b="1"/>
              <a:t>ISO 21001:2018.</a:t>
            </a:r>
            <a:endParaRPr lang="es-CO" b="1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057091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0" y="2224688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4" y="2124070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7E6233-AD01-D01B-0564-0312F9533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3/03/25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DB3121-B4B9-80B9-F22A-7AA4D2E77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3/03/25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6C8D6E-0E68-2C8A-D494-EF409EE3F5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3/03/25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35F2E99-AF2C-7355-4264-C244E0C78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BFE5140-E140-52B1-99EC-FC607B7DB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213F50A1-3189-1D9D-1D9C-4F2287815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52A7AD5-2912-A3CE-D8DD-C611DCB670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5A6222-6A7C-01F7-24FF-82470C36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872614-EB89-E144-9E4E-2D4AA73DAB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BAAF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108C34-0648-E57D-305C-F80A9B3BC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603AD-B1C2-8BB9-05BE-377E4B3BB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1220F-5AAB-4F21-38DD-244E6B3D7E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3BBE9-8700-9702-D663-6636AFD1B9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3/03/25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3050-C85C-4A15-0317-7BFD84D2F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776" y="2970980"/>
            <a:ext cx="7336116" cy="157644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_tradnl" sz="4000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Sistema de Gestión de Vulnerabilidades Cibernéticas en un Buque tipo OPV-93C </a:t>
            </a:r>
            <a:r>
              <a:rPr lang="es-ES_tradnl" sz="4000" dirty="0">
                <a:latin typeface="DM Sans Semi Bold" pitchFamily="34" charset="0"/>
              </a:rPr>
              <a:t>Aplicación de la metodología STRIDE y el Modelo DREAD</a:t>
            </a:r>
            <a:r>
              <a:rPr lang="es-ES" sz="4000" dirty="0">
                <a:latin typeface="DM Sans Semi Bold" pitchFamily="34" charset="0"/>
              </a:rPr>
              <a:t> </a:t>
            </a:r>
            <a:endParaRPr lang="es-CO" sz="4000" dirty="0">
              <a:latin typeface="DM Sans Semi Bold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238CB2-272D-143D-18E4-7C9BB246AEA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3862" y="4768193"/>
            <a:ext cx="7676230" cy="435841"/>
          </a:xfrm>
        </p:spPr>
        <p:txBody>
          <a:bodyPr>
            <a:noAutofit/>
          </a:bodyPr>
          <a:lstStyle/>
          <a:p>
            <a:r>
              <a:rPr lang="es-MX" sz="1200" b="1" dirty="0">
                <a:solidFill>
                  <a:schemeClr val="bg1"/>
                </a:solidFill>
              </a:rPr>
              <a:t>CC. PARRA MONTAÑEZ DIEGO ENRIQUE</a:t>
            </a:r>
          </a:p>
          <a:p>
            <a:r>
              <a:rPr lang="es-MX" sz="1200" b="1" dirty="0">
                <a:solidFill>
                  <a:schemeClr val="bg1"/>
                </a:solidFill>
              </a:rPr>
              <a:t>CC. OSPINA ARANGO JUAN SEBASTIAN</a:t>
            </a:r>
          </a:p>
          <a:p>
            <a:r>
              <a:rPr lang="es-MX" sz="1200" b="1" dirty="0">
                <a:solidFill>
                  <a:schemeClr val="bg1"/>
                </a:solidFill>
              </a:rPr>
              <a:t>MY. MENDEZ MENDOZA DEYVER</a:t>
            </a:r>
          </a:p>
          <a:p>
            <a:r>
              <a:rPr lang="es-MX" sz="1200" b="1" dirty="0">
                <a:solidFill>
                  <a:schemeClr val="bg1"/>
                </a:solidFill>
              </a:rPr>
              <a:t>MY. MARTINEZ RUEDA JULIAN ALDEISY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02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FC7CDF29-46F0-00AB-83A9-23F432C1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01" y="320950"/>
            <a:ext cx="10079393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Análisis de riesgo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DFF35CC-96F7-F6EC-B9AA-E8F6D49F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5" y="1220372"/>
            <a:ext cx="11332029" cy="488500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C08A510-1FB3-C70E-BCA1-39B73F40031A}"/>
              </a:ext>
            </a:extLst>
          </p:cNvPr>
          <p:cNvSpPr txBox="1"/>
          <p:nvPr/>
        </p:nvSpPr>
        <p:spPr>
          <a:xfrm>
            <a:off x="2533628" y="555643"/>
            <a:ext cx="947572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Matriz de riesgo con base en la metodología STRIDE</a:t>
            </a:r>
            <a:endParaRPr lang="es-E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50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02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FC7CDF29-46F0-00AB-83A9-23F432C1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01" y="320950"/>
            <a:ext cx="10079393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Análisis de riesgo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C08A510-1FB3-C70E-BCA1-39B73F40031A}"/>
              </a:ext>
            </a:extLst>
          </p:cNvPr>
          <p:cNvSpPr txBox="1"/>
          <p:nvPr/>
        </p:nvSpPr>
        <p:spPr>
          <a:xfrm>
            <a:off x="1848324" y="844781"/>
            <a:ext cx="947572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Analisis de riesgo del sistema de gestión de vulnerabilidades cibernéticas del buque OPV-93C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276F821-E65A-F2F0-DFE3-1BFDC1E84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26" y="1729293"/>
            <a:ext cx="8309645" cy="4151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282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02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FC7CDF29-46F0-00AB-83A9-23F432C1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01" y="614449"/>
            <a:ext cx="10079393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Análisis de riesgo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Metodología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DREAD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F8431A-FB48-D187-3B83-2D53A94975D1}"/>
              </a:ext>
            </a:extLst>
          </p:cNvPr>
          <p:cNvSpPr txBox="1"/>
          <p:nvPr/>
        </p:nvSpPr>
        <p:spPr>
          <a:xfrm>
            <a:off x="5968602" y="416068"/>
            <a:ext cx="6107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sz="1800" b="1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“Evaluación de riesgos en el contexto de la seguridad de la información” </a:t>
            </a:r>
            <a:r>
              <a:rPr lang="en-US" sz="1800" b="1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(Kirtley, 2023, p. 2)</a:t>
            </a:r>
            <a:endParaRPr lang="es-ES_tradn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C28D1CC-7B7A-4894-3272-A52DB13F1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2" y="1336050"/>
            <a:ext cx="11966858" cy="51365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ADC9238-80A1-1B3C-019A-A8155FE9FA04}"/>
              </a:ext>
            </a:extLst>
          </p:cNvPr>
          <p:cNvSpPr txBox="1"/>
          <p:nvPr/>
        </p:nvSpPr>
        <p:spPr>
          <a:xfrm>
            <a:off x="2870745" y="1017759"/>
            <a:ext cx="798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 análisis de riesgo mediante la sinergia de las metodologías STRIDE y DREAD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C9A0867-266B-1703-346D-3ECDE87C35C6}"/>
              </a:ext>
            </a:extLst>
          </p:cNvPr>
          <p:cNvSpPr txBox="1"/>
          <p:nvPr/>
        </p:nvSpPr>
        <p:spPr>
          <a:xfrm>
            <a:off x="225142" y="1410160"/>
            <a:ext cx="30005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7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Amenazas A1 y A4 presentan una correlación entre su impacto y nivel de criticidad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7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Amenaza A5 redujo su nivel de criticidad de alto a medio.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7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Amenaza A6 aumentó su nivel de criticidad de medio a alto. </a:t>
            </a:r>
          </a:p>
        </p:txBody>
      </p:sp>
    </p:spTree>
    <p:extLst>
      <p:ext uri="{BB962C8B-B14F-4D97-AF65-F5344CB8AC3E}">
        <p14:creationId xmlns:p14="http://schemas.microsoft.com/office/powerpoint/2010/main" val="1874554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5C9578AB-CA1C-8A56-DDAE-C143095A19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4564695"/>
            <a:ext cx="12192000" cy="22187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679" y="394174"/>
            <a:ext cx="10079393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Diseño de Controles de seguridad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metodología MITRE ATT&amp;CK, a través del enfoque MITRE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Cyber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Resiliency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Framework (CREF)</a:t>
            </a: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A943E602-C932-12CA-6BFB-EAD27FDC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3" y="2265794"/>
            <a:ext cx="2545241" cy="708193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DF7456D8-7045-C8E9-5B34-8234493E8D6D}"/>
              </a:ext>
            </a:extLst>
          </p:cNvPr>
          <p:cNvSpPr/>
          <p:nvPr/>
        </p:nvSpPr>
        <p:spPr>
          <a:xfrm>
            <a:off x="159703" y="3417280"/>
            <a:ext cx="2191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Anticipar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0332EEB3-BCE4-3FC8-3DB6-642C3E50D391}"/>
              </a:ext>
            </a:extLst>
          </p:cNvPr>
          <p:cNvSpPr/>
          <p:nvPr/>
        </p:nvSpPr>
        <p:spPr>
          <a:xfrm>
            <a:off x="159703" y="3907699"/>
            <a:ext cx="2191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Prever posibles ataques.</a:t>
            </a:r>
            <a:endParaRPr lang="en-US" sz="17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04CA8383-812D-1D0B-80F2-8614131AC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068" y="2265794"/>
            <a:ext cx="2545332" cy="708193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B395FD3F-9AC8-BE9F-6D54-63F45A131CB3}"/>
              </a:ext>
            </a:extLst>
          </p:cNvPr>
          <p:cNvSpPr/>
          <p:nvPr/>
        </p:nvSpPr>
        <p:spPr>
          <a:xfrm>
            <a:off x="3008075" y="3417280"/>
            <a:ext cx="2191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Preparar</a:t>
            </a:r>
            <a:endParaRPr lang="en-US" sz="22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C9921A88-679D-4893-4291-647F8BAFA78D}"/>
              </a:ext>
            </a:extLst>
          </p:cNvPr>
          <p:cNvSpPr/>
          <p:nvPr/>
        </p:nvSpPr>
        <p:spPr>
          <a:xfrm>
            <a:off x="3008068" y="3907699"/>
            <a:ext cx="27390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Estar listo para responder.</a:t>
            </a:r>
            <a:endParaRPr lang="en-US" sz="17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2968D33A-81FF-47C4-68F3-FC049652D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027" y="2265794"/>
            <a:ext cx="2545241" cy="708193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D75E4C96-3AC6-6EF4-B8A7-240043437E8A}"/>
              </a:ext>
            </a:extLst>
          </p:cNvPr>
          <p:cNvSpPr/>
          <p:nvPr/>
        </p:nvSpPr>
        <p:spPr>
          <a:xfrm>
            <a:off x="6044027" y="3417280"/>
            <a:ext cx="2191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Resistir</a:t>
            </a:r>
            <a:endParaRPr lang="en-US" sz="22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B32E0EBA-2A16-4FCA-B67A-D18AFBAAD706}"/>
              </a:ext>
            </a:extLst>
          </p:cNvPr>
          <p:cNvSpPr/>
          <p:nvPr/>
        </p:nvSpPr>
        <p:spPr>
          <a:xfrm>
            <a:off x="6044026" y="3907699"/>
            <a:ext cx="27389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Defenderse de las amenazas.</a:t>
            </a:r>
            <a:endParaRPr lang="en-US" sz="1750" dirty="0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A214C280-22C1-DCF5-6941-23D1A8DA2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895" y="2265794"/>
            <a:ext cx="2545332" cy="708193"/>
          </a:xfrm>
          <a:prstGeom prst="rect">
            <a:avLst/>
          </a:prstGeom>
        </p:spPr>
      </p:pic>
      <p:sp>
        <p:nvSpPr>
          <p:cNvPr id="18" name="Text 7">
            <a:extLst>
              <a:ext uri="{FF2B5EF4-FFF2-40B4-BE49-F238E27FC236}">
                <a16:creationId xmlns:a16="http://schemas.microsoft.com/office/drawing/2014/main" id="{7441FEA6-27BB-AF35-F152-35CCA74ADFD4}"/>
              </a:ext>
            </a:extLst>
          </p:cNvPr>
          <p:cNvSpPr/>
          <p:nvPr/>
        </p:nvSpPr>
        <p:spPr>
          <a:xfrm>
            <a:off x="9079865" y="3434306"/>
            <a:ext cx="2191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Recuperar</a:t>
            </a:r>
            <a:endParaRPr lang="en-US" sz="220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7B5731BE-E382-8F79-ED69-00CCB69BA3DF}"/>
              </a:ext>
            </a:extLst>
          </p:cNvPr>
          <p:cNvSpPr/>
          <p:nvPr/>
        </p:nvSpPr>
        <p:spPr>
          <a:xfrm>
            <a:off x="9079865" y="3924725"/>
            <a:ext cx="2191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Restablecer sistemas.</a:t>
            </a:r>
            <a:endParaRPr lang="en-US" sz="175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2E63D30-A57A-20AF-B6E8-58AE21560E65}"/>
              </a:ext>
            </a:extLst>
          </p:cNvPr>
          <p:cNvSpPr txBox="1"/>
          <p:nvPr/>
        </p:nvSpPr>
        <p:spPr>
          <a:xfrm>
            <a:off x="2765948" y="1557739"/>
            <a:ext cx="6112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Técnicas de ataque a los controles NIST SP 800-53 R4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_tradnl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92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679" y="394174"/>
            <a:ext cx="5291347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 de seguridad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metodología MITRE ATT&amp;CK, a través del enfoque MITRE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Cyber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Resiliency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Framework (CREF)</a:t>
            </a: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4AB063-759F-3A94-DEF6-B9A2317054E0}"/>
              </a:ext>
            </a:extLst>
          </p:cNvPr>
          <p:cNvSpPr txBox="1"/>
          <p:nvPr/>
        </p:nvSpPr>
        <p:spPr>
          <a:xfrm>
            <a:off x="1061977" y="2898838"/>
            <a:ext cx="611256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 contra la amenaza de SPOOFING A1.</a:t>
            </a:r>
            <a:endParaRPr lang="es-E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4856739-F84B-1926-8D9F-D8E04BB21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87" y="144493"/>
            <a:ext cx="4572000" cy="6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58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679" y="394174"/>
            <a:ext cx="9475722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 de seguridad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metodología MITRE ATT&amp;CK, a través del enfoque MITRE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Cyber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Resiliency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Framework (CREF)</a:t>
            </a: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48448FBC-EC57-538C-ED82-F3D1124EFF00}"/>
              </a:ext>
            </a:extLst>
          </p:cNvPr>
          <p:cNvSpPr txBox="1"/>
          <p:nvPr/>
        </p:nvSpPr>
        <p:spPr>
          <a:xfrm>
            <a:off x="1725679" y="1175995"/>
            <a:ext cx="6112564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lnSpc>
                <a:spcPct val="15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MX" dirty="0"/>
              <a:t>Controles contra la amenaza de TAMPERING A2.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F1DBC7-B753-9F83-162E-87641DA87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08" y="1680620"/>
            <a:ext cx="7928113" cy="43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01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679" y="394174"/>
            <a:ext cx="9404344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 de seguridad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metodología MITRE ATT&amp;CK, a través del enfoque MITRE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Cyber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Resiliency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Framework (CREF)</a:t>
            </a: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45FFAA0D-729A-5E7C-4D14-22C10C02F66C}"/>
              </a:ext>
            </a:extLst>
          </p:cNvPr>
          <p:cNvSpPr txBox="1"/>
          <p:nvPr/>
        </p:nvSpPr>
        <p:spPr>
          <a:xfrm>
            <a:off x="1725679" y="1298836"/>
            <a:ext cx="611256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 contra la amenaza de REPUDIATION A3.</a:t>
            </a:r>
            <a:endParaRPr lang="es-E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7BF927-EB34-4B74-2CB3-DBD8A5B20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21" y="1764193"/>
            <a:ext cx="7582611" cy="443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7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678" y="294784"/>
            <a:ext cx="10320547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 de seguridad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metodología MITRE ATT&amp;CK, a través del enfoque MITRE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Cyber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Resiliency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Framework (CREF)</a:t>
            </a: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CCCB652B-7C8C-2C53-EED6-196DE8B8B9BD}"/>
              </a:ext>
            </a:extLst>
          </p:cNvPr>
          <p:cNvSpPr txBox="1"/>
          <p:nvPr/>
        </p:nvSpPr>
        <p:spPr>
          <a:xfrm>
            <a:off x="2890777" y="1255235"/>
            <a:ext cx="892022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 contra la amenaza de INFORMATION DISCLOSURE A4.</a:t>
            </a:r>
            <a:endParaRPr lang="es-E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3E48CEA-969E-160C-E6C4-B36C867A4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7" y="1761527"/>
            <a:ext cx="6644896" cy="44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66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679" y="195394"/>
            <a:ext cx="10201278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 de seguridad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metodología MITRE ATT&amp;CK, a través del enfoque MITRE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Cyber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Resiliency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Framework (CREF)</a:t>
            </a: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90F4045C-EE5F-CED9-7D69-9DEDF0AE3EBA}"/>
              </a:ext>
            </a:extLst>
          </p:cNvPr>
          <p:cNvSpPr txBox="1"/>
          <p:nvPr/>
        </p:nvSpPr>
        <p:spPr>
          <a:xfrm>
            <a:off x="2872956" y="1117260"/>
            <a:ext cx="6112564" cy="919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 contra la amenaza de DENIAL OF SERVICE A5.</a:t>
            </a:r>
            <a:endParaRPr lang="es-E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E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C649A50-EA91-6676-9EDA-6CACA539D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43" y="1517495"/>
            <a:ext cx="7013713" cy="475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4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678" y="255028"/>
            <a:ext cx="10466321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 de seguridad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metodología MITRE ATT&amp;CK, a través del enfoque MITRE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Cyber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Resiliency</a:t>
            </a: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Framework (CREF)</a:t>
            </a: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1131B36C-944C-5591-C006-714BF0E2F69C}"/>
              </a:ext>
            </a:extLst>
          </p:cNvPr>
          <p:cNvSpPr txBox="1"/>
          <p:nvPr/>
        </p:nvSpPr>
        <p:spPr>
          <a:xfrm>
            <a:off x="2847279" y="1155123"/>
            <a:ext cx="7916517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Controles contra la amenaza de ELEVATION OF PRIVILEGE A6.</a:t>
            </a:r>
            <a:endParaRPr lang="es-E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A8D318-596A-EC89-F449-43112080D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52" y="1661416"/>
            <a:ext cx="7557470" cy="459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29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7763503" y="1196521"/>
            <a:ext cx="3064626" cy="794701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AF5604F3-83E0-17D4-2392-75D02F4CDFAB}"/>
              </a:ext>
            </a:extLst>
          </p:cNvPr>
          <p:cNvSpPr txBox="1">
            <a:spLocks/>
          </p:cNvSpPr>
          <p:nvPr/>
        </p:nvSpPr>
        <p:spPr>
          <a:xfrm>
            <a:off x="519153" y="1637626"/>
            <a:ext cx="3064626" cy="7422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CO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Descripción del escenario</a:t>
            </a: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EF5616C9-1D8B-C9B0-5518-90B9707E83D4}"/>
              </a:ext>
            </a:extLst>
          </p:cNvPr>
          <p:cNvSpPr txBox="1">
            <a:spLocks/>
          </p:cNvSpPr>
          <p:nvPr/>
        </p:nvSpPr>
        <p:spPr>
          <a:xfrm>
            <a:off x="3885553" y="4256652"/>
            <a:ext cx="3349719" cy="6626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Roles y responsabilidades basado en la implementación de seguridad  MATRIZ RACE</a:t>
            </a:r>
            <a:endParaRPr lang="es-CO" sz="2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D94E859-8078-0CB4-4AEE-EEFAA5A581F8}"/>
              </a:ext>
            </a:extLst>
          </p:cNvPr>
          <p:cNvCxnSpPr>
            <a:cxnSpLocks/>
          </p:cNvCxnSpPr>
          <p:nvPr/>
        </p:nvCxnSpPr>
        <p:spPr>
          <a:xfrm>
            <a:off x="3757987" y="531449"/>
            <a:ext cx="0" cy="382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83985C34-1F6C-7697-23E1-C4D2538CF88F}"/>
              </a:ext>
            </a:extLst>
          </p:cNvPr>
          <p:cNvCxnSpPr>
            <a:cxnSpLocks/>
          </p:cNvCxnSpPr>
          <p:nvPr/>
        </p:nvCxnSpPr>
        <p:spPr>
          <a:xfrm>
            <a:off x="7339750" y="531449"/>
            <a:ext cx="0" cy="382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>
            <a:extLst>
              <a:ext uri="{FF2B5EF4-FFF2-40B4-BE49-F238E27FC236}">
                <a16:creationId xmlns:a16="http://schemas.microsoft.com/office/drawing/2014/main" id="{2DDE898F-B261-5CC8-A0B5-F9671CEF817B}"/>
              </a:ext>
            </a:extLst>
          </p:cNvPr>
          <p:cNvGrpSpPr/>
          <p:nvPr/>
        </p:nvGrpSpPr>
        <p:grpSpPr>
          <a:xfrm>
            <a:off x="1744744" y="965688"/>
            <a:ext cx="530173" cy="461665"/>
            <a:chOff x="2162972" y="2222094"/>
            <a:chExt cx="530173" cy="461665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C2A7B00C-7D92-9A7B-AE53-A8C00BCF45B4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4C076E1D-3036-71A4-233C-ECA7B838D06B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B149BF6F-F815-26A4-BDC2-B7CEFF79E83E}"/>
              </a:ext>
            </a:extLst>
          </p:cNvPr>
          <p:cNvGrpSpPr/>
          <p:nvPr/>
        </p:nvGrpSpPr>
        <p:grpSpPr>
          <a:xfrm>
            <a:off x="1729315" y="2898649"/>
            <a:ext cx="530173" cy="461665"/>
            <a:chOff x="2162972" y="2222094"/>
            <a:chExt cx="530173" cy="461665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EDF1942D-EF28-55DE-3B7E-30C2B0DC4D08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6ED3490-564F-892F-A094-2EEC109A9C6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46" name="Título 1">
            <a:extLst>
              <a:ext uri="{FF2B5EF4-FFF2-40B4-BE49-F238E27FC236}">
                <a16:creationId xmlns:a16="http://schemas.microsoft.com/office/drawing/2014/main" id="{FAEB4EAB-E135-9D6C-9E8A-85B12E98A034}"/>
              </a:ext>
            </a:extLst>
          </p:cNvPr>
          <p:cNvSpPr txBox="1">
            <a:spLocks/>
          </p:cNvSpPr>
          <p:nvPr/>
        </p:nvSpPr>
        <p:spPr>
          <a:xfrm>
            <a:off x="230681" y="4025222"/>
            <a:ext cx="3521007" cy="5831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Análisis de riesgos  Metodología STRIKE y DREAD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8B35BEA-ECF0-31FF-19EA-FAB1157A8ED1}"/>
              </a:ext>
            </a:extLst>
          </p:cNvPr>
          <p:cNvGrpSpPr/>
          <p:nvPr/>
        </p:nvGrpSpPr>
        <p:grpSpPr>
          <a:xfrm>
            <a:off x="5326506" y="965688"/>
            <a:ext cx="530173" cy="461665"/>
            <a:chOff x="2162972" y="2222094"/>
            <a:chExt cx="530173" cy="461665"/>
          </a:xfrm>
        </p:grpSpPr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DD4D352B-A20C-A265-93EB-79E2F8EA5994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15E6FBAA-D4D4-41C9-B2DC-5422BB8C888C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03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AC3B45E8-16CC-6ABF-97B6-37088A31D756}"/>
              </a:ext>
            </a:extLst>
          </p:cNvPr>
          <p:cNvGrpSpPr/>
          <p:nvPr/>
        </p:nvGrpSpPr>
        <p:grpSpPr>
          <a:xfrm>
            <a:off x="5311077" y="2898649"/>
            <a:ext cx="530173" cy="461665"/>
            <a:chOff x="2162972" y="2222094"/>
            <a:chExt cx="530173" cy="461665"/>
          </a:xfrm>
        </p:grpSpPr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2D43E065-2066-8817-5A57-0D10BCF477E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D14D6F51-73E6-8EE0-851D-A23779F07267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04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6" name="Título 1">
            <a:extLst>
              <a:ext uri="{FF2B5EF4-FFF2-40B4-BE49-F238E27FC236}">
                <a16:creationId xmlns:a16="http://schemas.microsoft.com/office/drawing/2014/main" id="{4E8B6D2E-A197-9C87-C912-74BCBF1DC5F8}"/>
              </a:ext>
            </a:extLst>
          </p:cNvPr>
          <p:cNvSpPr txBox="1">
            <a:spLocks/>
          </p:cNvSpPr>
          <p:nvPr/>
        </p:nvSpPr>
        <p:spPr>
          <a:xfrm>
            <a:off x="4586195" y="1629681"/>
            <a:ext cx="2177552" cy="7230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CO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Controles contra la amenaza</a:t>
            </a: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E318F6F9-ED14-8AFA-DB2C-F680E3E16F74}"/>
              </a:ext>
            </a:extLst>
          </p:cNvPr>
          <p:cNvCxnSpPr>
            <a:cxnSpLocks/>
          </p:cNvCxnSpPr>
          <p:nvPr/>
        </p:nvCxnSpPr>
        <p:spPr>
          <a:xfrm>
            <a:off x="65695" y="4481297"/>
            <a:ext cx="0" cy="382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ítulo 1">
            <a:extLst>
              <a:ext uri="{FF2B5EF4-FFF2-40B4-BE49-F238E27FC236}">
                <a16:creationId xmlns:a16="http://schemas.microsoft.com/office/drawing/2014/main" id="{C082E19F-E45B-4C53-8C26-9B31177F7E63}"/>
              </a:ext>
            </a:extLst>
          </p:cNvPr>
          <p:cNvSpPr txBox="1">
            <a:spLocks/>
          </p:cNvSpPr>
          <p:nvPr/>
        </p:nvSpPr>
        <p:spPr>
          <a:xfrm>
            <a:off x="297739" y="5661479"/>
            <a:ext cx="3460248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conclusiones</a:t>
            </a:r>
          </a:p>
        </p:txBody>
      </p:sp>
      <p:sp>
        <p:nvSpPr>
          <p:cNvPr id="78" name="Título 1">
            <a:extLst>
              <a:ext uri="{FF2B5EF4-FFF2-40B4-BE49-F238E27FC236}">
                <a16:creationId xmlns:a16="http://schemas.microsoft.com/office/drawing/2014/main" id="{C1FB929B-C44C-885E-6DDA-B392989F0A6C}"/>
              </a:ext>
            </a:extLst>
          </p:cNvPr>
          <p:cNvSpPr txBox="1">
            <a:spLocks/>
          </p:cNvSpPr>
          <p:nvPr/>
        </p:nvSpPr>
        <p:spPr>
          <a:xfrm>
            <a:off x="4471637" y="5536462"/>
            <a:ext cx="2177552" cy="802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lnSpc>
                <a:spcPts val="2500"/>
              </a:lnSpc>
            </a:pPr>
            <a:r>
              <a:rPr lang="es-E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Referencias</a:t>
            </a:r>
            <a:endParaRPr lang="es-CO" sz="2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>
              <a:lnSpc>
                <a:spcPts val="2500"/>
              </a:lnSpc>
            </a:pPr>
            <a:r>
              <a:rPr lang="es-CO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Bibliográficas</a:t>
            </a:r>
          </a:p>
        </p:txBody>
      </p:sp>
      <p:grpSp>
        <p:nvGrpSpPr>
          <p:cNvPr id="79" name="Grupo 78">
            <a:extLst>
              <a:ext uri="{FF2B5EF4-FFF2-40B4-BE49-F238E27FC236}">
                <a16:creationId xmlns:a16="http://schemas.microsoft.com/office/drawing/2014/main" id="{FDF7AF3D-F8AA-654C-FAA0-9EB930C5600E}"/>
              </a:ext>
            </a:extLst>
          </p:cNvPr>
          <p:cNvGrpSpPr/>
          <p:nvPr/>
        </p:nvGrpSpPr>
        <p:grpSpPr>
          <a:xfrm>
            <a:off x="1666560" y="5071340"/>
            <a:ext cx="530173" cy="461665"/>
            <a:chOff x="2162972" y="2222094"/>
            <a:chExt cx="530173" cy="461665"/>
          </a:xfrm>
        </p:grpSpPr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F55979C-3072-C47D-32AD-EB191542E302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C65B506E-D864-8425-6A98-621CF7F635DB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05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ED3ECA0E-5CE3-0081-9CF2-842C8CED3E45}"/>
              </a:ext>
            </a:extLst>
          </p:cNvPr>
          <p:cNvGrpSpPr/>
          <p:nvPr/>
        </p:nvGrpSpPr>
        <p:grpSpPr>
          <a:xfrm>
            <a:off x="5311077" y="5021094"/>
            <a:ext cx="530173" cy="461665"/>
            <a:chOff x="2162972" y="2222094"/>
            <a:chExt cx="530173" cy="461665"/>
          </a:xfrm>
        </p:grpSpPr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420AE6E6-635C-FFCC-0D1B-7D92487F011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A0585210-F6A8-AF16-495D-853F1351589C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06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01" y="908632"/>
            <a:ext cx="10079393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Roles y responsabilidades basado en la implementación de seguridad </a:t>
            </a:r>
            <a:br>
              <a:rPr lang="es-CO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endParaRPr lang="es-CO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04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6" name="Text 0">
            <a:extLst>
              <a:ext uri="{FF2B5EF4-FFF2-40B4-BE49-F238E27FC236}">
                <a16:creationId xmlns:a16="http://schemas.microsoft.com/office/drawing/2014/main" id="{AFA5F867-FA6B-5DBE-8008-1BF2EC8AAE23}"/>
              </a:ext>
            </a:extLst>
          </p:cNvPr>
          <p:cNvSpPr/>
          <p:nvPr/>
        </p:nvSpPr>
        <p:spPr>
          <a:xfrm>
            <a:off x="681908" y="1560144"/>
            <a:ext cx="3484474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Matriz RACI</a:t>
            </a:r>
            <a:endParaRPr lang="en-US" sz="360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8EA883EC-A85E-0581-4978-51B330EAA0A0}"/>
              </a:ext>
            </a:extLst>
          </p:cNvPr>
          <p:cNvSpPr/>
          <p:nvPr/>
        </p:nvSpPr>
        <p:spPr>
          <a:xfrm>
            <a:off x="2657045" y="2264609"/>
            <a:ext cx="22860" cy="4056936"/>
          </a:xfrm>
          <a:prstGeom prst="roundRect">
            <a:avLst>
              <a:gd name="adj" fmla="val 121008"/>
            </a:avLst>
          </a:prstGeom>
          <a:solidFill>
            <a:srgbClr val="D8D4D4"/>
          </a:solidFill>
          <a:ln/>
        </p:spPr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5145538-9CBC-B130-8722-4A7AF77B3C69}"/>
              </a:ext>
            </a:extLst>
          </p:cNvPr>
          <p:cNvSpPr/>
          <p:nvPr/>
        </p:nvSpPr>
        <p:spPr>
          <a:xfrm>
            <a:off x="1838431" y="2667993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8D4D4"/>
          </a:solidFill>
          <a:ln/>
        </p:spPr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C67DFEE5-220A-3108-0623-5A7CD426E29A}"/>
              </a:ext>
            </a:extLst>
          </p:cNvPr>
          <p:cNvSpPr/>
          <p:nvPr/>
        </p:nvSpPr>
        <p:spPr>
          <a:xfrm>
            <a:off x="2461009" y="2472016"/>
            <a:ext cx="414933" cy="41493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FA51DB22-7DB4-12A9-D5ED-C2BDB7EE9B04}"/>
              </a:ext>
            </a:extLst>
          </p:cNvPr>
          <p:cNvSpPr/>
          <p:nvPr/>
        </p:nvSpPr>
        <p:spPr>
          <a:xfrm>
            <a:off x="2620314" y="2541191"/>
            <a:ext cx="9632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59E5106A-92BC-E5D5-7DD8-2544B63128CB}"/>
              </a:ext>
            </a:extLst>
          </p:cNvPr>
          <p:cNvSpPr/>
          <p:nvPr/>
        </p:nvSpPr>
        <p:spPr>
          <a:xfrm>
            <a:off x="-650868" y="244891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CISO</a:t>
            </a:r>
            <a:endParaRPr lang="en-US" sz="180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5741BB4F-A3F3-5BC8-6C50-ACE81937522B}"/>
              </a:ext>
            </a:extLst>
          </p:cNvPr>
          <p:cNvSpPr/>
          <p:nvPr/>
        </p:nvSpPr>
        <p:spPr>
          <a:xfrm>
            <a:off x="2853081" y="3589894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8D4D4"/>
          </a:solidFill>
          <a:ln/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524E8181-687F-5FC0-4984-4F8C4EB60FCD}"/>
              </a:ext>
            </a:extLst>
          </p:cNvPr>
          <p:cNvSpPr/>
          <p:nvPr/>
        </p:nvSpPr>
        <p:spPr>
          <a:xfrm>
            <a:off x="2461009" y="3393917"/>
            <a:ext cx="414933" cy="41493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F480874D-93D0-A69A-9A06-EC9FABEDA590}"/>
              </a:ext>
            </a:extLst>
          </p:cNvPr>
          <p:cNvSpPr/>
          <p:nvPr/>
        </p:nvSpPr>
        <p:spPr>
          <a:xfrm>
            <a:off x="2588644" y="3463092"/>
            <a:ext cx="15966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9A5D6B8C-7DF1-FD71-4EB4-5ACEF72249D4}"/>
              </a:ext>
            </a:extLst>
          </p:cNvPr>
          <p:cNvSpPr/>
          <p:nvPr/>
        </p:nvSpPr>
        <p:spPr>
          <a:xfrm>
            <a:off x="3682649" y="337081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Oficial</a:t>
            </a:r>
            <a:endParaRPr lang="en-US" sz="180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86EEE933-274F-425D-F837-5D2A3E8296A4}"/>
              </a:ext>
            </a:extLst>
          </p:cNvPr>
          <p:cNvSpPr/>
          <p:nvPr/>
        </p:nvSpPr>
        <p:spPr>
          <a:xfrm>
            <a:off x="3574215" y="3730722"/>
            <a:ext cx="303777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Implementa controles.</a:t>
            </a:r>
            <a:endParaRPr lang="en-US" sz="145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C196B9E6-F1CC-39E1-A9A0-5D0C8DFE5D33}"/>
              </a:ext>
            </a:extLst>
          </p:cNvPr>
          <p:cNvSpPr/>
          <p:nvPr/>
        </p:nvSpPr>
        <p:spPr>
          <a:xfrm>
            <a:off x="1838431" y="4419640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8D4D4"/>
          </a:solidFill>
          <a:ln/>
        </p:spPr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5EDBF0F7-3951-5DDA-A26F-62646CB611BA}"/>
              </a:ext>
            </a:extLst>
          </p:cNvPr>
          <p:cNvSpPr/>
          <p:nvPr/>
        </p:nvSpPr>
        <p:spPr>
          <a:xfrm>
            <a:off x="2461009" y="4223663"/>
            <a:ext cx="414933" cy="41493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E5E644AA-F6E2-0815-0C9C-DF88C83592E4}"/>
              </a:ext>
            </a:extLst>
          </p:cNvPr>
          <p:cNvSpPr/>
          <p:nvPr/>
        </p:nvSpPr>
        <p:spPr>
          <a:xfrm>
            <a:off x="2585548" y="4292839"/>
            <a:ext cx="16573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9C370E02-7EA6-FC9F-ABF8-15A09FFBF144}"/>
              </a:ext>
            </a:extLst>
          </p:cNvPr>
          <p:cNvSpPr/>
          <p:nvPr/>
        </p:nvSpPr>
        <p:spPr>
          <a:xfrm>
            <a:off x="-650868" y="420056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Equipo</a:t>
            </a:r>
            <a:endParaRPr lang="en-US" sz="1800" dirty="0"/>
          </a:p>
        </p:txBody>
      </p:sp>
      <p:sp>
        <p:nvSpPr>
          <p:cNvPr id="21" name="Shape 17">
            <a:extLst>
              <a:ext uri="{FF2B5EF4-FFF2-40B4-BE49-F238E27FC236}">
                <a16:creationId xmlns:a16="http://schemas.microsoft.com/office/drawing/2014/main" id="{00E48E63-51AF-215C-DB2C-2FAAF4A7CF1D}"/>
              </a:ext>
            </a:extLst>
          </p:cNvPr>
          <p:cNvSpPr/>
          <p:nvPr/>
        </p:nvSpPr>
        <p:spPr>
          <a:xfrm>
            <a:off x="2853081" y="5249506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D8D4D4"/>
          </a:solidFill>
          <a:ln/>
        </p:spPr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55B90D33-71DD-75AF-466D-17EEA1EAC926}"/>
              </a:ext>
            </a:extLst>
          </p:cNvPr>
          <p:cNvSpPr/>
          <p:nvPr/>
        </p:nvSpPr>
        <p:spPr>
          <a:xfrm>
            <a:off x="2461009" y="5053529"/>
            <a:ext cx="414933" cy="41493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36D7AA86-12F2-568B-A868-5549F5E719B3}"/>
              </a:ext>
            </a:extLst>
          </p:cNvPr>
          <p:cNvSpPr/>
          <p:nvPr/>
        </p:nvSpPr>
        <p:spPr>
          <a:xfrm>
            <a:off x="2580190" y="5122704"/>
            <a:ext cx="17657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679C539E-6DA1-E3E1-052B-1F8C8EDEA066}"/>
              </a:ext>
            </a:extLst>
          </p:cNvPr>
          <p:cNvSpPr/>
          <p:nvPr/>
        </p:nvSpPr>
        <p:spPr>
          <a:xfrm>
            <a:off x="3682649" y="503043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Comandante</a:t>
            </a:r>
            <a:endParaRPr lang="en-US" sz="1800" dirty="0"/>
          </a:p>
        </p:txBody>
      </p:sp>
      <p:sp>
        <p:nvSpPr>
          <p:cNvPr id="25" name="Text 21">
            <a:extLst>
              <a:ext uri="{FF2B5EF4-FFF2-40B4-BE49-F238E27FC236}">
                <a16:creationId xmlns:a16="http://schemas.microsoft.com/office/drawing/2014/main" id="{23A48B9C-89D0-C1E4-0E49-0DC293842486}"/>
              </a:ext>
            </a:extLst>
          </p:cNvPr>
          <p:cNvSpPr/>
          <p:nvPr/>
        </p:nvSpPr>
        <p:spPr>
          <a:xfrm>
            <a:off x="3574215" y="5399286"/>
            <a:ext cx="282148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Informado sobre avances.</a:t>
            </a:r>
            <a:endParaRPr lang="en-US" sz="145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20EAFF8-3A19-694A-B301-5029339F2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450" y="1246172"/>
            <a:ext cx="5835746" cy="3463957"/>
          </a:xfrm>
          <a:prstGeom prst="rect">
            <a:avLst/>
          </a:prstGeom>
        </p:spPr>
      </p:pic>
      <p:sp>
        <p:nvSpPr>
          <p:cNvPr id="27" name="Text 11">
            <a:extLst>
              <a:ext uri="{FF2B5EF4-FFF2-40B4-BE49-F238E27FC236}">
                <a16:creationId xmlns:a16="http://schemas.microsoft.com/office/drawing/2014/main" id="{6344A67C-9619-35C5-1066-0F5F05D2F259}"/>
              </a:ext>
            </a:extLst>
          </p:cNvPr>
          <p:cNvSpPr/>
          <p:nvPr/>
        </p:nvSpPr>
        <p:spPr>
          <a:xfrm>
            <a:off x="8016067" y="5399286"/>
            <a:ext cx="303777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ES_tradnl" sz="145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Arquitectura de red.</a:t>
            </a:r>
            <a:endParaRPr lang="es-ES_tradnl" sz="1450"/>
          </a:p>
        </p:txBody>
      </p:sp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51A55293-68BB-12AE-C93D-200EEF6696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4931563"/>
            <a:ext cx="12192000" cy="1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30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01" y="908632"/>
            <a:ext cx="10079393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Roles y responsabilidades basado en la implementación de seguridad </a:t>
            </a:r>
            <a:br>
              <a:rPr lang="es-CO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endParaRPr lang="es-CO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04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pic>
        <p:nvPicPr>
          <p:cNvPr id="30" name="Imagen 29">
            <a:extLst>
              <a:ext uri="{FF2B5EF4-FFF2-40B4-BE49-F238E27FC236}">
                <a16:creationId xmlns:a16="http://schemas.microsoft.com/office/drawing/2014/main" id="{5CA48E17-2C19-F6EE-1D06-E48295C04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79" y="1356582"/>
            <a:ext cx="4985465" cy="5312614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5FF16232-8418-E6CC-BFEE-F0BF6F071373}"/>
              </a:ext>
            </a:extLst>
          </p:cNvPr>
          <p:cNvSpPr txBox="1"/>
          <p:nvPr/>
        </p:nvSpPr>
        <p:spPr>
          <a:xfrm>
            <a:off x="8015899" y="2691136"/>
            <a:ext cx="40100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sz="18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 distribución de responsabilidades, reduciendo la ambigüedad y optimizando la eficiencia en la ejecución de tareas” </a:t>
            </a:r>
            <a:r>
              <a:rPr lang="en-US" sz="18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(Martins, 2025, p. 2)</a:t>
            </a:r>
            <a:r>
              <a:rPr lang="es-E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_tradn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827C04F-168A-128A-85E7-C65E1BF6996B}"/>
              </a:ext>
            </a:extLst>
          </p:cNvPr>
          <p:cNvSpPr txBox="1"/>
          <p:nvPr/>
        </p:nvSpPr>
        <p:spPr>
          <a:xfrm>
            <a:off x="6929836" y="1910553"/>
            <a:ext cx="6182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Matriz RACI</a:t>
            </a:r>
            <a:r>
              <a:rPr lang="es-E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endParaRPr lang="es-ES_tradnl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370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037" y="-16357"/>
            <a:ext cx="10079393" cy="895900"/>
          </a:xfrm>
        </p:spPr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62EDE01A-F124-38AF-AAA8-658641EAB231}"/>
              </a:ext>
            </a:extLst>
          </p:cNvPr>
          <p:cNvSpPr txBox="1"/>
          <p:nvPr/>
        </p:nvSpPr>
        <p:spPr>
          <a:xfrm>
            <a:off x="0" y="1025625"/>
            <a:ext cx="1176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s-ES" sz="1600" b="0" i="0" dirty="0">
              <a:solidFill>
                <a:srgbClr val="333333"/>
              </a:solidFill>
              <a:effectLst/>
              <a:latin typeface="Libre Franklin" pitchFamily="2" charset="0"/>
            </a:endParaRPr>
          </a:p>
          <a:p>
            <a:pPr algn="l"/>
            <a:endParaRPr lang="es-ES" sz="1600" b="0" i="0" dirty="0">
              <a:solidFill>
                <a:srgbClr val="333333"/>
              </a:solidFill>
              <a:effectLst/>
              <a:latin typeface="Libre Franklin" pitchFamily="2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9447AFD-C35A-5139-7859-609ADC4458F5}"/>
              </a:ext>
            </a:extLst>
          </p:cNvPr>
          <p:cNvGrpSpPr/>
          <p:nvPr/>
        </p:nvGrpSpPr>
        <p:grpSpPr>
          <a:xfrm>
            <a:off x="1347646" y="129225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ACAB2DF3-5119-3C6D-2918-7F5F3FE3613A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0261D22-6B71-6780-8CB0-C6946BEC418C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05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90F9BCF1-D161-5CBE-C369-1D738921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1" y="1321860"/>
            <a:ext cx="566976" cy="566976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D8F4F233-8D30-7440-743D-C5C4F964C841}"/>
              </a:ext>
            </a:extLst>
          </p:cNvPr>
          <p:cNvSpPr/>
          <p:nvPr/>
        </p:nvSpPr>
        <p:spPr>
          <a:xfrm>
            <a:off x="237378" y="2144447"/>
            <a:ext cx="25681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s-ES_tradnl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sistema mejora la seguridad marítima </a:t>
            </a:r>
            <a:r>
              <a:rPr lang="es-ES_tradnl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 eficacia en las misiones de defensa y ayuda humanitaria.</a:t>
            </a:r>
            <a:endParaRPr lang="es-ES_trad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ES_tradnl" sz="160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  <a:cs typeface="Inter Medium" pitchFamily="34" charset="-120"/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0F8A1AAF-B488-BD65-A4CA-4F9D79C6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05" y="1321860"/>
            <a:ext cx="566976" cy="566976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AED39E29-9029-0C44-B259-FC1AD9820706}"/>
              </a:ext>
            </a:extLst>
          </p:cNvPr>
          <p:cNvSpPr/>
          <p:nvPr/>
        </p:nvSpPr>
        <p:spPr>
          <a:xfrm>
            <a:off x="3194976" y="2082789"/>
            <a:ext cx="33849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s-ES_tradnl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Marco MITRE </a:t>
            </a:r>
            <a:r>
              <a:rPr lang="es-ES_tradnl" sz="16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Cyber</a:t>
            </a:r>
            <a:r>
              <a:rPr lang="es-ES_tradnl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</a:t>
            </a:r>
            <a:r>
              <a:rPr lang="es-ES_tradnl" sz="16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Resiliency</a:t>
            </a:r>
            <a:r>
              <a:rPr lang="es-ES_tradnl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Framework (CREF) permite anticiparse y prepararse para las amenazas cibernéticas</a:t>
            </a:r>
            <a:endParaRPr lang="en-US" sz="160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15EFAE2E-7DED-7673-5D7E-DF18C4DB0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04" y="3950712"/>
            <a:ext cx="566976" cy="566976"/>
          </a:xfrm>
          <a:prstGeom prst="rect">
            <a:avLst/>
          </a:prstGeom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3DC7A8AD-A21D-33B9-5364-933C0C53AE66}"/>
              </a:ext>
            </a:extLst>
          </p:cNvPr>
          <p:cNvSpPr/>
          <p:nvPr/>
        </p:nvSpPr>
        <p:spPr>
          <a:xfrm>
            <a:off x="273047" y="486509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s-ES_tradnl" sz="160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Fomenta una cultura de seguridad y en la actualización constante de protocolos de seguridad</a:t>
            </a:r>
          </a:p>
        </p:txBody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F6243B6E-63B1-4FD4-C6DE-CCB1FBD8F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081" y="4036006"/>
            <a:ext cx="566976" cy="566976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9D68C5B2-6988-2170-7734-CAC3C9D768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6969403" y="0"/>
            <a:ext cx="5249302" cy="68580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BE1818D-37DE-7310-5763-296664629E2F}"/>
              </a:ext>
            </a:extLst>
          </p:cNvPr>
          <p:cNvSpPr txBox="1"/>
          <p:nvPr/>
        </p:nvSpPr>
        <p:spPr>
          <a:xfrm>
            <a:off x="3277105" y="4912733"/>
            <a:ext cx="33849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La matriz RACI es crucial para definir y asignar roles y responsabilidades en el equipo de ciberseguridad</a:t>
            </a:r>
          </a:p>
        </p:txBody>
      </p:sp>
    </p:spTree>
    <p:extLst>
      <p:ext uri="{BB962C8B-B14F-4D97-AF65-F5344CB8AC3E}">
        <p14:creationId xmlns:p14="http://schemas.microsoft.com/office/powerpoint/2010/main" val="353417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24" y="139732"/>
            <a:ext cx="10079393" cy="895900"/>
          </a:xfrm>
        </p:spPr>
        <p:txBody>
          <a:bodyPr/>
          <a:lstStyle/>
          <a:p>
            <a:r>
              <a:rPr lang="es-ES" dirty="0"/>
              <a:t>BIBLIOGRAFIA</a:t>
            </a:r>
            <a:endParaRPr lang="es-CO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808FFC3-8217-E3E3-F4AB-BF7D96D25D4C}"/>
              </a:ext>
            </a:extLst>
          </p:cNvPr>
          <p:cNvGrpSpPr/>
          <p:nvPr/>
        </p:nvGrpSpPr>
        <p:grpSpPr>
          <a:xfrm>
            <a:off x="910944" y="447950"/>
            <a:ext cx="879327" cy="638552"/>
            <a:chOff x="2194871" y="2241224"/>
            <a:chExt cx="577011" cy="435519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A581502-B9AA-90B9-8F0E-BA265CC3603E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C0CF7F65-397E-926C-FE73-AC6202783F7E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06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312CB808-A82A-B2A7-7281-3157BD91E9F1}"/>
              </a:ext>
            </a:extLst>
          </p:cNvPr>
          <p:cNvSpPr txBox="1"/>
          <p:nvPr/>
        </p:nvSpPr>
        <p:spPr>
          <a:xfrm>
            <a:off x="1790271" y="1362956"/>
            <a:ext cx="94849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0" i="0" u="none" strike="noStrike" baseline="0" dirty="0">
                <a:latin typeface="TimesNewRomanPSMT"/>
              </a:rPr>
              <a:t>ARC. (2017). </a:t>
            </a:r>
            <a:r>
              <a:rPr lang="es-CO" sz="1800" b="0" i="1" u="none" strike="noStrike" baseline="0" dirty="0">
                <a:latin typeface="TimesNewRomanPS-ItalicMT"/>
              </a:rPr>
              <a:t>Armada Nacional. </a:t>
            </a:r>
            <a:r>
              <a:rPr lang="es-CO" sz="1800" b="0" i="0" u="none" strike="noStrike" baseline="0" dirty="0">
                <a:latin typeface="TimesNewRomanPSMT"/>
              </a:rPr>
              <a:t>Obtenido de https://www.armada.mil.co/es/content/entra-enfuncionamiento-</a:t>
            </a:r>
          </a:p>
          <a:p>
            <a:r>
              <a:rPr lang="es-CO" sz="1800" b="0" i="0" u="none" strike="noStrike" baseline="0" dirty="0">
                <a:latin typeface="TimesNewRomanPSMT"/>
              </a:rPr>
              <a:t>tercera-</a:t>
            </a:r>
            <a:r>
              <a:rPr lang="es-CO" sz="1800" b="0" i="0" u="none" strike="noStrike" baseline="0" dirty="0" err="1">
                <a:latin typeface="TimesNewRomanPSMT"/>
              </a:rPr>
              <a:t>opv</a:t>
            </a:r>
            <a:r>
              <a:rPr lang="es-CO" sz="1800" b="0" i="0" u="none" strike="noStrike" baseline="0" dirty="0">
                <a:latin typeface="TimesNewRomanPSMT"/>
              </a:rPr>
              <a:t>-hecha-en-</a:t>
            </a:r>
            <a:r>
              <a:rPr lang="es-CO" sz="1800" b="0" i="0" u="none" strike="noStrike" baseline="0" dirty="0" err="1">
                <a:latin typeface="TimesNewRomanPSMT"/>
              </a:rPr>
              <a:t>colombia</a:t>
            </a:r>
            <a:r>
              <a:rPr lang="es-CO" sz="1800" b="0" i="0" u="none" strike="noStrike" baseline="0" dirty="0">
                <a:latin typeface="TimesNewRomanPSMT"/>
              </a:rPr>
              <a:t>.</a:t>
            </a:r>
          </a:p>
          <a:p>
            <a:r>
              <a:rPr lang="es-ES" sz="1800" b="0" i="0" u="none" strike="noStrike" baseline="0" dirty="0">
                <a:latin typeface="TimesNewRomanPSMT"/>
              </a:rPr>
              <a:t>ISO/IEC 27001. (2022). </a:t>
            </a:r>
            <a:r>
              <a:rPr lang="es-ES" sz="1800" b="0" i="1" u="none" strike="noStrike" baseline="0" dirty="0">
                <a:latin typeface="TimesNewRomanPS-ItalicMT"/>
              </a:rPr>
              <a:t>Seguridad de la información, ciberseguridad y protección de la</a:t>
            </a:r>
          </a:p>
          <a:p>
            <a:r>
              <a:rPr lang="es-ES" sz="1800" b="0" i="1" u="none" strike="noStrike" baseline="0" dirty="0" err="1">
                <a:latin typeface="TimesNewRomanPS-ItalicMT"/>
              </a:rPr>
              <a:t>privacida</a:t>
            </a:r>
            <a:r>
              <a:rPr lang="es-ES" sz="1800" b="0" i="1" u="none" strike="noStrike" baseline="0" dirty="0">
                <a:latin typeface="TimesNewRomanPS-ItalicMT"/>
              </a:rPr>
              <a:t> Sistemas de gestión de la seguridad de la información Requisitos.</a:t>
            </a:r>
          </a:p>
          <a:p>
            <a:r>
              <a:rPr lang="es-CO" sz="1800" b="0" i="1" u="none" strike="noStrike" baseline="0" dirty="0">
                <a:latin typeface="TimesNewRomanPS-ItalicMT"/>
              </a:rPr>
              <a:t>Organización Internacional de Normalización.</a:t>
            </a:r>
          </a:p>
          <a:p>
            <a:r>
              <a:rPr lang="es-ES" sz="1800" b="0" i="0" u="none" strike="noStrike" baseline="0" dirty="0" err="1">
                <a:latin typeface="TimesNewRomanPSMT"/>
              </a:rPr>
              <a:t>Kirtley</a:t>
            </a:r>
            <a:r>
              <a:rPr lang="es-ES" sz="1800" b="0" i="0" u="none" strike="noStrike" baseline="0" dirty="0">
                <a:latin typeface="TimesNewRomanPSMT"/>
              </a:rPr>
              <a:t>, N. (2023). </a:t>
            </a:r>
            <a:r>
              <a:rPr lang="es-ES" sz="1800" b="0" i="1" u="none" strike="noStrike" baseline="0" dirty="0">
                <a:latin typeface="TimesNewRomanPS-ItalicMT"/>
              </a:rPr>
              <a:t>DREAD Modelado de amenazas. </a:t>
            </a:r>
            <a:r>
              <a:rPr lang="es-ES" sz="1800" b="0" i="0" u="none" strike="noStrike" baseline="0" dirty="0">
                <a:latin typeface="TimesNewRomanPSMT"/>
              </a:rPr>
              <a:t>Obtenido de https://threatmodeling.</a:t>
            </a:r>
          </a:p>
          <a:p>
            <a:r>
              <a:rPr lang="es-CO" sz="1800" b="0" i="0" u="none" strike="noStrike" baseline="0" dirty="0" err="1">
                <a:latin typeface="TimesNewRomanPSMT"/>
              </a:rPr>
              <a:t>com</a:t>
            </a:r>
            <a:r>
              <a:rPr lang="es-CO" sz="1800" b="0" i="0" u="none" strike="noStrike" baseline="0" dirty="0">
                <a:latin typeface="TimesNewRomanPSMT"/>
              </a:rPr>
              <a:t>/</a:t>
            </a:r>
            <a:r>
              <a:rPr lang="es-CO" sz="1800" b="0" i="0" u="none" strike="noStrike" baseline="0" dirty="0" err="1">
                <a:latin typeface="TimesNewRomanPSMT"/>
              </a:rPr>
              <a:t>dread-threat-modeling</a:t>
            </a:r>
            <a:r>
              <a:rPr lang="es-CO" sz="1800" b="0" i="0" u="none" strike="noStrike" baseline="0" dirty="0">
                <a:latin typeface="TimesNewRomanPSMT"/>
              </a:rPr>
              <a:t>/</a:t>
            </a:r>
          </a:p>
          <a:p>
            <a:r>
              <a:rPr lang="en-US" sz="1800" b="0" i="0" u="none" strike="noStrike" baseline="0" dirty="0">
                <a:latin typeface="TimesNewRomanPSMT"/>
              </a:rPr>
              <a:t>Kurtz, G. (2025). </a:t>
            </a:r>
            <a:r>
              <a:rPr lang="en-US" sz="1800" b="0" i="1" u="none" strike="noStrike" baseline="0" dirty="0" err="1">
                <a:latin typeface="TimesNewRomanPS-ItalicMT"/>
              </a:rPr>
              <a:t>Crowdstrike</a:t>
            </a:r>
            <a:r>
              <a:rPr lang="en-US" sz="1800" b="0" i="1" u="none" strike="noStrike" baseline="0" dirty="0">
                <a:latin typeface="TimesNewRomanPS-ItalicMT"/>
              </a:rPr>
              <a:t> Global Threat Report.</a:t>
            </a:r>
          </a:p>
          <a:p>
            <a:r>
              <a:rPr lang="es-ES" sz="1800" b="0" i="0" u="none" strike="noStrike" baseline="0" dirty="0" err="1">
                <a:latin typeface="TimesNewRomanPSMT"/>
              </a:rPr>
              <a:t>Martins</a:t>
            </a:r>
            <a:r>
              <a:rPr lang="es-ES" sz="1800" b="0" i="0" u="none" strike="noStrike" baseline="0" dirty="0">
                <a:latin typeface="TimesNewRomanPSMT"/>
              </a:rPr>
              <a:t>, J. (2025). </a:t>
            </a:r>
            <a:r>
              <a:rPr lang="es-ES" sz="1800" b="0" i="1" u="none" strike="noStrike" baseline="0" dirty="0">
                <a:latin typeface="TimesNewRomanPS-ItalicMT"/>
              </a:rPr>
              <a:t>Matriz </a:t>
            </a:r>
            <a:r>
              <a:rPr lang="es-ES" sz="1800" b="0" i="1" u="none" strike="noStrike" baseline="0" dirty="0" err="1">
                <a:latin typeface="TimesNewRomanPS-ItalicMT"/>
              </a:rPr>
              <a:t>Raci</a:t>
            </a:r>
            <a:r>
              <a:rPr lang="es-ES" sz="1800" b="0" i="1" u="none" strike="noStrike" baseline="0" dirty="0">
                <a:latin typeface="TimesNewRomanPS-ItalicMT"/>
              </a:rPr>
              <a:t>: qué es, cómo crearla con ejemplos y alternativas online.</a:t>
            </a:r>
          </a:p>
          <a:p>
            <a:r>
              <a:rPr lang="es-CO" sz="1800" b="0" i="0" u="none" strike="noStrike" baseline="0" dirty="0" err="1">
                <a:latin typeface="TimesNewRomanPSMT"/>
              </a:rPr>
              <a:t>osana</a:t>
            </a:r>
            <a:r>
              <a:rPr lang="es-CO" sz="1800" b="0" i="0" u="none" strike="noStrike" baseline="0" dirty="0">
                <a:latin typeface="TimesNewRomanPSMT"/>
              </a:rPr>
              <a:t>.</a:t>
            </a:r>
          </a:p>
          <a:p>
            <a:r>
              <a:rPr lang="en-US" sz="1800" b="0" i="0" u="none" strike="noStrike" baseline="0" dirty="0">
                <a:latin typeface="TimesNewRomanPSMT"/>
              </a:rPr>
              <a:t>MITRE. (2013). </a:t>
            </a:r>
            <a:r>
              <a:rPr lang="en-US" sz="1800" b="0" i="1" u="none" strike="noStrike" baseline="0" dirty="0">
                <a:latin typeface="TimesNewRomanPS-ItalicMT"/>
              </a:rPr>
              <a:t>Cyber Resiliency and NIST Special Publication 800-53. Rev 4 Controls.</a:t>
            </a:r>
          </a:p>
          <a:p>
            <a:r>
              <a:rPr lang="es-CO" sz="1800" b="0" i="0" u="none" strike="noStrike" baseline="0" dirty="0" err="1">
                <a:latin typeface="TimesNewRomanPSMT"/>
              </a:rPr>
              <a:t>Praerit</a:t>
            </a:r>
            <a:r>
              <a:rPr lang="es-CO" sz="1800" b="0" i="0" u="none" strike="noStrike" baseline="0" dirty="0">
                <a:latin typeface="TimesNewRomanPSMT"/>
              </a:rPr>
              <a:t> , G., &amp; </a:t>
            </a:r>
            <a:r>
              <a:rPr lang="es-CO" sz="1800" b="0" i="0" u="none" strike="noStrike" baseline="0" dirty="0" err="1">
                <a:latin typeface="TimesNewRomanPSMT"/>
              </a:rPr>
              <a:t>Kohnfelder</a:t>
            </a:r>
            <a:r>
              <a:rPr lang="es-CO" sz="1800" b="0" i="0" u="none" strike="noStrike" baseline="0" dirty="0">
                <a:latin typeface="TimesNewRomanPSMT"/>
              </a:rPr>
              <a:t> , L. (2023). </a:t>
            </a:r>
            <a:r>
              <a:rPr lang="es-CO" sz="1800" b="0" i="1" u="none" strike="noStrike" baseline="0" dirty="0">
                <a:latin typeface="TimesNewRomanPS-ItalicMT"/>
              </a:rPr>
              <a:t>Amenazas de Microsoft </a:t>
            </a:r>
            <a:r>
              <a:rPr lang="es-CO" sz="1800" b="0" i="1" u="none" strike="noStrike" baseline="0" dirty="0" err="1">
                <a:latin typeface="TimesNewRomanPS-ItalicMT"/>
              </a:rPr>
              <a:t>Threat</a:t>
            </a:r>
            <a:r>
              <a:rPr lang="es-CO" sz="1800" b="0" i="1" u="none" strike="noStrike" baseline="0" dirty="0">
                <a:latin typeface="TimesNewRomanPS-ItalicMT"/>
              </a:rPr>
              <a:t> </a:t>
            </a:r>
            <a:r>
              <a:rPr lang="es-CO" sz="1800" b="0" i="1" u="none" strike="noStrike" baseline="0" dirty="0" err="1">
                <a:latin typeface="TimesNewRomanPS-ItalicMT"/>
              </a:rPr>
              <a:t>Modeling</a:t>
            </a:r>
            <a:r>
              <a:rPr lang="es-CO" sz="1800" b="0" i="1" u="none" strike="noStrike" baseline="0" dirty="0">
                <a:latin typeface="TimesNewRomanPS-ItalicMT"/>
              </a:rPr>
              <a:t> Tool</a:t>
            </a:r>
          </a:p>
          <a:p>
            <a:r>
              <a:rPr lang="es-CO" sz="1800" b="0" i="1" u="none" strike="noStrike" baseline="0" dirty="0">
                <a:latin typeface="TimesNewRomanPS-ItalicMT"/>
              </a:rPr>
              <a:t>STRIDE.</a:t>
            </a:r>
          </a:p>
          <a:p>
            <a:r>
              <a:rPr lang="en-US" sz="1800" b="0" i="0" u="none" strike="noStrike" baseline="0" dirty="0" err="1">
                <a:latin typeface="TimesNewRomanPSMT"/>
              </a:rPr>
              <a:t>Schneier</a:t>
            </a:r>
            <a:r>
              <a:rPr lang="en-US" sz="1800" b="0" i="0" u="none" strike="noStrike" baseline="0" dirty="0">
                <a:latin typeface="TimesNewRomanPSMT"/>
              </a:rPr>
              <a:t>, B. (2000). </a:t>
            </a:r>
            <a:r>
              <a:rPr lang="en-US" sz="1800" b="0" i="1" u="none" strike="noStrike" baseline="0" dirty="0">
                <a:latin typeface="TimesNewRomanPS-ItalicMT"/>
              </a:rPr>
              <a:t>Secrets &amp; Lies. Digital Security in a Networked world. </a:t>
            </a:r>
            <a:r>
              <a:rPr lang="en-US" sz="1800" b="0" i="0" u="none" strike="noStrike" baseline="0" dirty="0">
                <a:latin typeface="TimesNewRomanPSMT"/>
              </a:rPr>
              <a:t>Madrid.</a:t>
            </a:r>
          </a:p>
          <a:p>
            <a:r>
              <a:rPr lang="es-ES" sz="1800" b="0" i="0" u="none" strike="noStrike" baseline="0" dirty="0" err="1">
                <a:latin typeface="TimesNewRomanPSMT"/>
              </a:rPr>
              <a:t>Tascon</a:t>
            </a:r>
            <a:r>
              <a:rPr lang="es-ES" sz="1800" b="0" i="0" u="none" strike="noStrike" baseline="0" dirty="0">
                <a:latin typeface="TimesNewRomanPSMT"/>
              </a:rPr>
              <a:t>, O., Quintero, J., &amp; </a:t>
            </a:r>
            <a:r>
              <a:rPr lang="es-ES" sz="1800" b="0" i="0" u="none" strike="noStrike" baseline="0" dirty="0" err="1">
                <a:latin typeface="TimesNewRomanPSMT"/>
              </a:rPr>
              <a:t>Sejnaul</a:t>
            </a:r>
            <a:r>
              <a:rPr lang="es-ES" sz="1800" b="0" i="0" u="none" strike="noStrike" baseline="0" dirty="0">
                <a:latin typeface="TimesNewRomanPSMT"/>
              </a:rPr>
              <a:t>, A. (211). Fuerzas Armadas. </a:t>
            </a:r>
            <a:r>
              <a:rPr lang="es-ES" sz="1800" b="0" i="1" u="none" strike="noStrike" baseline="0" dirty="0">
                <a:latin typeface="TimesNewRomanPS-ItalicMT"/>
              </a:rPr>
              <a:t>La experiencia de </a:t>
            </a:r>
            <a:r>
              <a:rPr lang="es-ES" sz="1800" b="0" i="1" u="none" strike="noStrike" baseline="0" dirty="0" err="1">
                <a:latin typeface="TimesNewRomanPS-ItalicMT"/>
              </a:rPr>
              <a:t>Cotecmar</a:t>
            </a:r>
            <a:endParaRPr lang="es-ES" sz="1800" b="0" i="1" u="none" strike="noStrike" baseline="0" dirty="0">
              <a:latin typeface="TimesNewRomanPS-ItalicMT"/>
            </a:endParaRPr>
          </a:p>
          <a:p>
            <a:r>
              <a:rPr lang="es-ES" sz="1800" b="0" i="1" u="none" strike="noStrike" baseline="0" dirty="0">
                <a:latin typeface="TimesNewRomanPS-ItalicMT"/>
              </a:rPr>
              <a:t>en la </a:t>
            </a:r>
            <a:r>
              <a:rPr lang="es-ES" sz="1800" b="0" i="1" u="none" strike="noStrike" baseline="0" dirty="0" err="1">
                <a:latin typeface="TimesNewRomanPS-ItalicMT"/>
              </a:rPr>
              <a:t>implementation</a:t>
            </a:r>
            <a:r>
              <a:rPr lang="es-ES" sz="1800" b="0" i="1" u="none" strike="noStrike" baseline="0" dirty="0">
                <a:latin typeface="TimesNewRomanPS-ItalicMT"/>
              </a:rPr>
              <a:t> de mecanismos de transferencia tecnológica para el Proyecto</a:t>
            </a:r>
          </a:p>
          <a:p>
            <a:r>
              <a:rPr lang="nl-NL" sz="1800" b="0" i="1" u="none" strike="noStrike" baseline="0" dirty="0">
                <a:latin typeface="TimesNewRomanPS-ItalicMT"/>
              </a:rPr>
              <a:t>Offshore Patrol Vessel - OPV</a:t>
            </a:r>
            <a:r>
              <a:rPr lang="nl-NL" sz="1800" b="0" i="0" u="none" strike="noStrike" baseline="0" dirty="0">
                <a:latin typeface="TimesNewRomanPSMT"/>
              </a:rPr>
              <a:t>, 1.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0204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26" y="0"/>
            <a:ext cx="10079393" cy="895900"/>
          </a:xfrm>
        </p:spPr>
        <p:txBody>
          <a:bodyPr/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Descripción del escenario</a:t>
            </a:r>
            <a:endParaRPr lang="es-CO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289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01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73E802FD-2B75-AFC5-4063-B1FDB389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745" y="1090179"/>
            <a:ext cx="7137255" cy="4721906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956B4136-6D31-92F5-3661-71A2764889E6}"/>
              </a:ext>
            </a:extLst>
          </p:cNvPr>
          <p:cNvSpPr/>
          <p:nvPr/>
        </p:nvSpPr>
        <p:spPr>
          <a:xfrm>
            <a:off x="1725679" y="7033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s-ES_tradnl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Buque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OPV-93C</a:t>
            </a: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6B873015-0C3B-3649-78B4-AAE58AFC7179}"/>
              </a:ext>
            </a:extLst>
          </p:cNvPr>
          <p:cNvSpPr/>
          <p:nvPr/>
        </p:nvSpPr>
        <p:spPr>
          <a:xfrm>
            <a:off x="1061977" y="2202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Defensa Nacional</a:t>
            </a:r>
            <a:endParaRPr lang="en-US" sz="2200" b="1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D097C98C-F905-EB4F-2C33-A0CD3833B988}"/>
              </a:ext>
            </a:extLst>
          </p:cNvPr>
          <p:cNvSpPr/>
          <p:nvPr/>
        </p:nvSpPr>
        <p:spPr>
          <a:xfrm>
            <a:off x="1081719" y="26137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_tradnl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Proteger la soberanía y los intereses marítimos.</a:t>
            </a:r>
            <a:endParaRPr lang="es-ES_tradnl" sz="175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EE1A530A-C98E-DB37-EA0C-8BEC9B2E2759}"/>
              </a:ext>
            </a:extLst>
          </p:cNvPr>
          <p:cNvSpPr/>
          <p:nvPr/>
        </p:nvSpPr>
        <p:spPr>
          <a:xfrm>
            <a:off x="1081719" y="3541724"/>
            <a:ext cx="2933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Interdicción Marítima</a:t>
            </a:r>
            <a:endParaRPr lang="en-US" sz="2200" b="1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68B11DBB-ABA9-D48D-12E6-32ECE9C387D0}"/>
              </a:ext>
            </a:extLst>
          </p:cNvPr>
          <p:cNvSpPr/>
          <p:nvPr/>
        </p:nvSpPr>
        <p:spPr>
          <a:xfrm>
            <a:off x="1081719" y="386543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Seguridad y control del tráfico marítimo.</a:t>
            </a:r>
            <a:endParaRPr lang="en-US" sz="1750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6376508D-0F7D-57C3-B295-FDB8CC43C950}"/>
              </a:ext>
            </a:extLst>
          </p:cNvPr>
          <p:cNvSpPr/>
          <p:nvPr/>
        </p:nvSpPr>
        <p:spPr>
          <a:xfrm>
            <a:off x="1087091" y="46883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Apoyo Humanitario</a:t>
            </a:r>
            <a:endParaRPr lang="en-US" sz="2200" b="1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7552A534-0B23-E61B-22F3-ED7B9E0B1704}"/>
              </a:ext>
            </a:extLst>
          </p:cNvPr>
          <p:cNvSpPr/>
          <p:nvPr/>
        </p:nvSpPr>
        <p:spPr>
          <a:xfrm>
            <a:off x="1087091" y="526952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Búsqueda, rescate y control medio ambiental.</a:t>
            </a:r>
            <a:endParaRPr lang="en-US" sz="175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311FBF-75BC-D4C5-2548-10632D8BC857}"/>
              </a:ext>
            </a:extLst>
          </p:cNvPr>
          <p:cNvSpPr txBox="1"/>
          <p:nvPr/>
        </p:nvSpPr>
        <p:spPr>
          <a:xfrm>
            <a:off x="3237959" y="5785753"/>
            <a:ext cx="8954041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ES_tradnl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“La seguridad no es un producto, es un proceso”</a:t>
            </a: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sz="2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Schneier</a:t>
            </a: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2000, p. 317)</a:t>
            </a:r>
            <a:endParaRPr lang="es-E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D51A951E-2DE6-C075-E730-FFFA8762D4C2}"/>
              </a:ext>
            </a:extLst>
          </p:cNvPr>
          <p:cNvSpPr/>
          <p:nvPr/>
        </p:nvSpPr>
        <p:spPr>
          <a:xfrm>
            <a:off x="357467" y="2251946"/>
            <a:ext cx="425252" cy="42525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71C7381F-119B-9194-A18C-2C2F7231C71C}"/>
              </a:ext>
            </a:extLst>
          </p:cNvPr>
          <p:cNvSpPr/>
          <p:nvPr/>
        </p:nvSpPr>
        <p:spPr>
          <a:xfrm>
            <a:off x="520682" y="2322789"/>
            <a:ext cx="9872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8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A0BABBB4-14CD-B0E0-874D-246E2FB08456}"/>
              </a:ext>
            </a:extLst>
          </p:cNvPr>
          <p:cNvSpPr/>
          <p:nvPr/>
        </p:nvSpPr>
        <p:spPr>
          <a:xfrm>
            <a:off x="357467" y="3511105"/>
            <a:ext cx="425252" cy="42525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92F6B5D4-4036-F561-1D7B-41FA6A7CD134}"/>
              </a:ext>
            </a:extLst>
          </p:cNvPr>
          <p:cNvSpPr/>
          <p:nvPr/>
        </p:nvSpPr>
        <p:spPr>
          <a:xfrm>
            <a:off x="488237" y="3581947"/>
            <a:ext cx="163612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8" dirty="0"/>
          </a:p>
        </p:txBody>
      </p:sp>
      <p:sp>
        <p:nvSpPr>
          <p:cNvPr id="28" name="Shape 9">
            <a:extLst>
              <a:ext uri="{FF2B5EF4-FFF2-40B4-BE49-F238E27FC236}">
                <a16:creationId xmlns:a16="http://schemas.microsoft.com/office/drawing/2014/main" id="{F615590C-CC83-2DE5-9A59-4CB49809F11E}"/>
              </a:ext>
            </a:extLst>
          </p:cNvPr>
          <p:cNvSpPr/>
          <p:nvPr/>
        </p:nvSpPr>
        <p:spPr>
          <a:xfrm>
            <a:off x="349490" y="4686347"/>
            <a:ext cx="425252" cy="42525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3F6E8784-15AB-6AB2-0BF7-12B1A4FFE2D9}"/>
              </a:ext>
            </a:extLst>
          </p:cNvPr>
          <p:cNvSpPr/>
          <p:nvPr/>
        </p:nvSpPr>
        <p:spPr>
          <a:xfrm>
            <a:off x="477184" y="4757189"/>
            <a:ext cx="16986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8" dirty="0"/>
          </a:p>
        </p:txBody>
      </p:sp>
    </p:spTree>
    <p:extLst>
      <p:ext uri="{BB962C8B-B14F-4D97-AF65-F5344CB8AC3E}">
        <p14:creationId xmlns:p14="http://schemas.microsoft.com/office/powerpoint/2010/main" val="339609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26" y="0"/>
            <a:ext cx="10079393" cy="895900"/>
          </a:xfrm>
        </p:spPr>
        <p:txBody>
          <a:bodyPr/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Descripción del escenario</a:t>
            </a:r>
            <a:endParaRPr lang="es-CO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289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01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1F8D52EC-AC3F-5B48-0826-ACBBFA6A8C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8101781" y="346847"/>
            <a:ext cx="3880464" cy="5820696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E6D6089B-11C7-DF78-25DF-14215B1B32B8}"/>
              </a:ext>
            </a:extLst>
          </p:cNvPr>
          <p:cNvSpPr/>
          <p:nvPr/>
        </p:nvSpPr>
        <p:spPr>
          <a:xfrm>
            <a:off x="530942" y="959502"/>
            <a:ext cx="8206835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s-ES_tradnl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de Gestión de la Información </a:t>
            </a: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(ISO/IEC 27001)</a:t>
            </a:r>
            <a:endParaRPr lang="es-ES_tradnl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5DE0B72F-FA85-B3F3-CBB2-9C7E6888F087}"/>
              </a:ext>
            </a:extLst>
          </p:cNvPr>
          <p:cNvSpPr/>
          <p:nvPr/>
        </p:nvSpPr>
        <p:spPr>
          <a:xfrm>
            <a:off x="710136" y="1849181"/>
            <a:ext cx="425252" cy="42525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F01BA1B1-6ECD-1E94-E3C4-8E8ADE4B3972}"/>
              </a:ext>
            </a:extLst>
          </p:cNvPr>
          <p:cNvSpPr/>
          <p:nvPr/>
        </p:nvSpPr>
        <p:spPr>
          <a:xfrm>
            <a:off x="873351" y="1920024"/>
            <a:ext cx="9872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8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D879071A-7E24-7A5E-941B-BB5340BC338E}"/>
              </a:ext>
            </a:extLst>
          </p:cNvPr>
          <p:cNvSpPr/>
          <p:nvPr/>
        </p:nvSpPr>
        <p:spPr>
          <a:xfrm>
            <a:off x="1324400" y="1849181"/>
            <a:ext cx="315227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Identificación de Amenazas</a:t>
            </a:r>
            <a:endParaRPr lang="en-US" sz="1833" b="1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29FF43F3-32FB-E255-EACA-EA30F54A42BF}"/>
              </a:ext>
            </a:extLst>
          </p:cNvPr>
          <p:cNvSpPr/>
          <p:nvPr/>
        </p:nvSpPr>
        <p:spPr>
          <a:xfrm>
            <a:off x="1324400" y="2257864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Detecta posibles riesgos cibernéticos.</a:t>
            </a:r>
            <a:endParaRPr lang="en-US" sz="1458" dirty="0"/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EC057131-284D-FB30-B8D5-2ADC620ECB90}"/>
              </a:ext>
            </a:extLst>
          </p:cNvPr>
          <p:cNvSpPr/>
          <p:nvPr/>
        </p:nvSpPr>
        <p:spPr>
          <a:xfrm>
            <a:off x="710136" y="2961920"/>
            <a:ext cx="425252" cy="42525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D7BF0227-06E9-D12C-560F-E32507E53F6A}"/>
              </a:ext>
            </a:extLst>
          </p:cNvPr>
          <p:cNvSpPr/>
          <p:nvPr/>
        </p:nvSpPr>
        <p:spPr>
          <a:xfrm>
            <a:off x="840906" y="3032762"/>
            <a:ext cx="163612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8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48A65488-799B-5E68-9A0F-52F8E807DE8F}"/>
              </a:ext>
            </a:extLst>
          </p:cNvPr>
          <p:cNvSpPr/>
          <p:nvPr/>
        </p:nvSpPr>
        <p:spPr>
          <a:xfrm>
            <a:off x="1324399" y="2961920"/>
            <a:ext cx="250219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Evaluación de Riesgos</a:t>
            </a:r>
            <a:endParaRPr lang="en-US" sz="1833" b="1" dirty="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21B61ADD-BF97-87AF-24B3-4884F566360D}"/>
              </a:ext>
            </a:extLst>
          </p:cNvPr>
          <p:cNvSpPr/>
          <p:nvPr/>
        </p:nvSpPr>
        <p:spPr>
          <a:xfrm>
            <a:off x="1324400" y="3370602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Analiza la probabilidad y el impacto.</a:t>
            </a:r>
            <a:endParaRPr lang="en-US" sz="1458" dirty="0"/>
          </a:p>
        </p:txBody>
      </p:sp>
      <p:sp>
        <p:nvSpPr>
          <p:cNvPr id="24" name="Shape 9">
            <a:extLst>
              <a:ext uri="{FF2B5EF4-FFF2-40B4-BE49-F238E27FC236}">
                <a16:creationId xmlns:a16="http://schemas.microsoft.com/office/drawing/2014/main" id="{1776BE62-A0D3-A7A0-3BEB-1E20D414F0B8}"/>
              </a:ext>
            </a:extLst>
          </p:cNvPr>
          <p:cNvSpPr/>
          <p:nvPr/>
        </p:nvSpPr>
        <p:spPr>
          <a:xfrm>
            <a:off x="710136" y="4074658"/>
            <a:ext cx="425252" cy="42525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B80E9688-101D-FB56-E76A-D6E8F6B78C34}"/>
              </a:ext>
            </a:extLst>
          </p:cNvPr>
          <p:cNvSpPr/>
          <p:nvPr/>
        </p:nvSpPr>
        <p:spPr>
          <a:xfrm>
            <a:off x="837830" y="4145500"/>
            <a:ext cx="16986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8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1AE12CAD-4EB1-967C-9D90-2204AC737C69}"/>
              </a:ext>
            </a:extLst>
          </p:cNvPr>
          <p:cNvSpPr/>
          <p:nvPr/>
        </p:nvSpPr>
        <p:spPr>
          <a:xfrm>
            <a:off x="1324399" y="4074658"/>
            <a:ext cx="261739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s-ES_tradnl" sz="1833" b="1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Implementacion de medidas de Protección</a:t>
            </a:r>
            <a:endParaRPr lang="es-ES_tradnl" sz="1833" b="1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37C82565-29C7-E81A-DD45-76343F178B19}"/>
              </a:ext>
            </a:extLst>
          </p:cNvPr>
          <p:cNvSpPr/>
          <p:nvPr/>
        </p:nvSpPr>
        <p:spPr>
          <a:xfrm>
            <a:off x="1324400" y="4483340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Implementa controles de seguridad.</a:t>
            </a:r>
            <a:endParaRPr lang="en-US" sz="1458" dirty="0"/>
          </a:p>
        </p:txBody>
      </p:sp>
      <p:sp>
        <p:nvSpPr>
          <p:cNvPr id="28" name="Shape 13">
            <a:extLst>
              <a:ext uri="{FF2B5EF4-FFF2-40B4-BE49-F238E27FC236}">
                <a16:creationId xmlns:a16="http://schemas.microsoft.com/office/drawing/2014/main" id="{319F9BEC-E6A8-A4DB-A7AC-DF88CCCD4742}"/>
              </a:ext>
            </a:extLst>
          </p:cNvPr>
          <p:cNvSpPr/>
          <p:nvPr/>
        </p:nvSpPr>
        <p:spPr>
          <a:xfrm>
            <a:off x="710136" y="5187396"/>
            <a:ext cx="425252" cy="42525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9" name="Text 14">
            <a:extLst>
              <a:ext uri="{FF2B5EF4-FFF2-40B4-BE49-F238E27FC236}">
                <a16:creationId xmlns:a16="http://schemas.microsoft.com/office/drawing/2014/main" id="{E2F20BD3-7DCE-3219-3D00-61445F5B86D1}"/>
              </a:ext>
            </a:extLst>
          </p:cNvPr>
          <p:cNvSpPr/>
          <p:nvPr/>
        </p:nvSpPr>
        <p:spPr>
          <a:xfrm>
            <a:off x="832274" y="5258238"/>
            <a:ext cx="180876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208" dirty="0"/>
          </a:p>
        </p:txBody>
      </p:sp>
      <p:sp>
        <p:nvSpPr>
          <p:cNvPr id="30" name="Text 15">
            <a:extLst>
              <a:ext uri="{FF2B5EF4-FFF2-40B4-BE49-F238E27FC236}">
                <a16:creationId xmlns:a16="http://schemas.microsoft.com/office/drawing/2014/main" id="{D15E7813-F064-8B26-254A-006A382F9ACA}"/>
              </a:ext>
            </a:extLst>
          </p:cNvPr>
          <p:cNvSpPr/>
          <p:nvPr/>
        </p:nvSpPr>
        <p:spPr>
          <a:xfrm>
            <a:off x="1324400" y="5187396"/>
            <a:ext cx="264487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Respuesta a Incidentes</a:t>
            </a:r>
            <a:endParaRPr lang="en-US" sz="1833" b="1" dirty="0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2C33A8E6-A823-C75B-3965-DCE00D755F97}"/>
              </a:ext>
            </a:extLst>
          </p:cNvPr>
          <p:cNvSpPr/>
          <p:nvPr/>
        </p:nvSpPr>
        <p:spPr>
          <a:xfrm>
            <a:off x="1324400" y="5596079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Actúa ante ataques cibernéticos.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172603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26" y="0"/>
            <a:ext cx="10079393" cy="895900"/>
          </a:xfrm>
        </p:spPr>
        <p:txBody>
          <a:bodyPr/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Descripción del escenario</a:t>
            </a:r>
            <a:endParaRPr lang="es-CO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289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01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7" name="Text 0">
            <a:extLst>
              <a:ext uri="{FF2B5EF4-FFF2-40B4-BE49-F238E27FC236}">
                <a16:creationId xmlns:a16="http://schemas.microsoft.com/office/drawing/2014/main" id="{E6D6089B-11C7-DF78-25DF-14215B1B32B8}"/>
              </a:ext>
            </a:extLst>
          </p:cNvPr>
          <p:cNvSpPr/>
          <p:nvPr/>
        </p:nvSpPr>
        <p:spPr>
          <a:xfrm>
            <a:off x="865239" y="959502"/>
            <a:ext cx="5931802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s-ES_tradnl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Áreas de mayor riesgo Buque OPV-93C</a:t>
            </a:r>
          </a:p>
          <a:p>
            <a:pPr>
              <a:lnSpc>
                <a:spcPts val="4625"/>
              </a:lnSpc>
            </a:pPr>
            <a:endParaRPr lang="es-ES_tradnl" sz="3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5DE0B72F-FA85-B3F3-CBB2-9C7E6888F087}"/>
              </a:ext>
            </a:extLst>
          </p:cNvPr>
          <p:cNvSpPr/>
          <p:nvPr/>
        </p:nvSpPr>
        <p:spPr>
          <a:xfrm>
            <a:off x="250975" y="1852291"/>
            <a:ext cx="425252" cy="42525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F01BA1B1-6ECD-1E94-E3C4-8E8ADE4B3972}"/>
              </a:ext>
            </a:extLst>
          </p:cNvPr>
          <p:cNvSpPr/>
          <p:nvPr/>
        </p:nvSpPr>
        <p:spPr>
          <a:xfrm>
            <a:off x="414190" y="1923134"/>
            <a:ext cx="9872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8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D879071A-7E24-7A5E-941B-BB5340BC338E}"/>
              </a:ext>
            </a:extLst>
          </p:cNvPr>
          <p:cNvSpPr/>
          <p:nvPr/>
        </p:nvSpPr>
        <p:spPr>
          <a:xfrm>
            <a:off x="865239" y="1852291"/>
            <a:ext cx="315227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s-ES_tradnl" sz="1833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Cuarto de Maquinas</a:t>
            </a:r>
            <a:endParaRPr lang="es-ES_tradnl" sz="1833" b="1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29FF43F3-32FB-E255-EACA-EA30F54A42BF}"/>
              </a:ext>
            </a:extLst>
          </p:cNvPr>
          <p:cNvSpPr/>
          <p:nvPr/>
        </p:nvSpPr>
        <p:spPr>
          <a:xfrm>
            <a:off x="865239" y="2260974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s-ES_tradnl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los sistemas de propulsión y generación de energía</a:t>
            </a:r>
            <a:r>
              <a:rPr lang="es-E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</a:t>
            </a:r>
            <a:endParaRPr lang="es-ES_tradnl" sz="1458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EC057131-284D-FB30-B8D5-2ADC620ECB90}"/>
              </a:ext>
            </a:extLst>
          </p:cNvPr>
          <p:cNvSpPr/>
          <p:nvPr/>
        </p:nvSpPr>
        <p:spPr>
          <a:xfrm>
            <a:off x="250975" y="2965030"/>
            <a:ext cx="425252" cy="42525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D7BF0227-06E9-D12C-560F-E32507E53F6A}"/>
              </a:ext>
            </a:extLst>
          </p:cNvPr>
          <p:cNvSpPr/>
          <p:nvPr/>
        </p:nvSpPr>
        <p:spPr>
          <a:xfrm>
            <a:off x="381745" y="3035872"/>
            <a:ext cx="163612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8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48A65488-799B-5E68-9A0F-52F8E807DE8F}"/>
              </a:ext>
            </a:extLst>
          </p:cNvPr>
          <p:cNvSpPr/>
          <p:nvPr/>
        </p:nvSpPr>
        <p:spPr>
          <a:xfrm>
            <a:off x="865238" y="2965030"/>
            <a:ext cx="250219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s-ES_tradnl" sz="1833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Puente de Gobierno</a:t>
            </a:r>
            <a:endParaRPr lang="es-ES_tradnl" sz="1833" b="1" dirty="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21B61ADD-BF97-87AF-24B3-4884F566360D}"/>
              </a:ext>
            </a:extLst>
          </p:cNvPr>
          <p:cNvSpPr/>
          <p:nvPr/>
        </p:nvSpPr>
        <p:spPr>
          <a:xfrm>
            <a:off x="865239" y="3373712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s-ES_tradnl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Centro de mando y control del buque</a:t>
            </a:r>
            <a:r>
              <a:rPr lang="es-E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</a:t>
            </a:r>
            <a:endParaRPr lang="es-ES_tradnl" sz="1458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24" name="Shape 9">
            <a:extLst>
              <a:ext uri="{FF2B5EF4-FFF2-40B4-BE49-F238E27FC236}">
                <a16:creationId xmlns:a16="http://schemas.microsoft.com/office/drawing/2014/main" id="{1776BE62-A0D3-A7A0-3BEB-1E20D414F0B8}"/>
              </a:ext>
            </a:extLst>
          </p:cNvPr>
          <p:cNvSpPr/>
          <p:nvPr/>
        </p:nvSpPr>
        <p:spPr>
          <a:xfrm>
            <a:off x="250975" y="4077768"/>
            <a:ext cx="425252" cy="42525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B80E9688-101D-FB56-E76A-D6E8F6B78C34}"/>
              </a:ext>
            </a:extLst>
          </p:cNvPr>
          <p:cNvSpPr/>
          <p:nvPr/>
        </p:nvSpPr>
        <p:spPr>
          <a:xfrm>
            <a:off x="378669" y="4148610"/>
            <a:ext cx="169863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8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1AE12CAD-4EB1-967C-9D90-2204AC737C69}"/>
              </a:ext>
            </a:extLst>
          </p:cNvPr>
          <p:cNvSpPr/>
          <p:nvPr/>
        </p:nvSpPr>
        <p:spPr>
          <a:xfrm>
            <a:off x="865238" y="4077768"/>
            <a:ext cx="261739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s-ES_tradnl" sz="1833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Cuarto de radio</a:t>
            </a:r>
            <a:endParaRPr lang="es-ES_tradnl" sz="1833" b="1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37C82565-29C7-E81A-DD45-76343F178B19}"/>
              </a:ext>
            </a:extLst>
          </p:cNvPr>
          <p:cNvSpPr/>
          <p:nvPr/>
        </p:nvSpPr>
        <p:spPr>
          <a:xfrm>
            <a:off x="865239" y="4486450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s-ES_tradnl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Comunicaciones del </a:t>
            </a:r>
            <a:r>
              <a:rPr lang="es-ES_tradnl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buque (radios, sistemas satelitales y equipos de cifrado</a:t>
            </a:r>
            <a:r>
              <a:rPr lang="es-ES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)</a:t>
            </a:r>
            <a:endParaRPr lang="es-ES_tradnl" sz="1458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28" name="Shape 13">
            <a:extLst>
              <a:ext uri="{FF2B5EF4-FFF2-40B4-BE49-F238E27FC236}">
                <a16:creationId xmlns:a16="http://schemas.microsoft.com/office/drawing/2014/main" id="{319F9BEC-E6A8-A4DB-A7AC-DF88CCCD4742}"/>
              </a:ext>
            </a:extLst>
          </p:cNvPr>
          <p:cNvSpPr/>
          <p:nvPr/>
        </p:nvSpPr>
        <p:spPr>
          <a:xfrm>
            <a:off x="250975" y="5190506"/>
            <a:ext cx="425252" cy="42525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9" name="Text 14">
            <a:extLst>
              <a:ext uri="{FF2B5EF4-FFF2-40B4-BE49-F238E27FC236}">
                <a16:creationId xmlns:a16="http://schemas.microsoft.com/office/drawing/2014/main" id="{E2F20BD3-7DCE-3219-3D00-61445F5B86D1}"/>
              </a:ext>
            </a:extLst>
          </p:cNvPr>
          <p:cNvSpPr/>
          <p:nvPr/>
        </p:nvSpPr>
        <p:spPr>
          <a:xfrm>
            <a:off x="373113" y="5261348"/>
            <a:ext cx="180876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208" dirty="0"/>
          </a:p>
        </p:txBody>
      </p:sp>
      <p:sp>
        <p:nvSpPr>
          <p:cNvPr id="30" name="Text 15">
            <a:extLst>
              <a:ext uri="{FF2B5EF4-FFF2-40B4-BE49-F238E27FC236}">
                <a16:creationId xmlns:a16="http://schemas.microsoft.com/office/drawing/2014/main" id="{D15E7813-F064-8B26-254A-006A382F9ACA}"/>
              </a:ext>
            </a:extLst>
          </p:cNvPr>
          <p:cNvSpPr/>
          <p:nvPr/>
        </p:nvSpPr>
        <p:spPr>
          <a:xfrm>
            <a:off x="865239" y="5190506"/>
            <a:ext cx="264487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s-ES_tradnl" sz="1833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Centro de información de combate CIC</a:t>
            </a:r>
            <a:endParaRPr lang="es-ES_tradnl" sz="1833" b="1" dirty="0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2C33A8E6-A823-C75B-3965-DCE00D755F97}"/>
              </a:ext>
            </a:extLst>
          </p:cNvPr>
          <p:cNvSpPr/>
          <p:nvPr/>
        </p:nvSpPr>
        <p:spPr>
          <a:xfrm>
            <a:off x="865239" y="5599189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s-ES_tradnl" sz="1458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Actúa núcleo de gestión de la información táctica en situaciones de combate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936D6-313B-7956-1889-EC68CCF6F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68" y="215378"/>
            <a:ext cx="5205947" cy="5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103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02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FC7CDF29-46F0-00AB-83A9-23F432C1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26" y="483020"/>
            <a:ext cx="10079393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Análisis de riesgo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Metodología STRIDE 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s-ES_tradnl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analizar las amenazas que afectan las operaciones navales</a:t>
            </a:r>
            <a:r>
              <a:rPr lang="es-ES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25132C44-7AC0-D67D-98D1-8991C827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1" y="4676853"/>
            <a:ext cx="11949319" cy="2362696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D32CC7F8-01B2-645E-8E39-84D580498809}"/>
              </a:ext>
            </a:extLst>
          </p:cNvPr>
          <p:cNvSpPr txBox="1"/>
          <p:nvPr/>
        </p:nvSpPr>
        <p:spPr>
          <a:xfrm>
            <a:off x="170061" y="5858201"/>
            <a:ext cx="8704272" cy="454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Enfocar los esfuerzos en la mitigación de las vulnerabilidades.</a:t>
            </a:r>
            <a:endParaRPr lang="es-ES" sz="1750" b="1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0B84C435-AA64-A9E8-9D5C-5340F6A2E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89" y="1411948"/>
            <a:ext cx="5759450" cy="4785995"/>
          </a:xfrm>
          <a:prstGeom prst="rect">
            <a:avLst/>
          </a:prstGeom>
        </p:spPr>
      </p:pic>
      <p:pic>
        <p:nvPicPr>
          <p:cNvPr id="39" name="Image 1" descr="preencoded.png">
            <a:extLst>
              <a:ext uri="{FF2B5EF4-FFF2-40B4-BE49-F238E27FC236}">
                <a16:creationId xmlns:a16="http://schemas.microsoft.com/office/drawing/2014/main" id="{CE20728F-A120-B158-B84C-2776A7435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6" y="2091223"/>
            <a:ext cx="566976" cy="566976"/>
          </a:xfrm>
          <a:prstGeom prst="rect">
            <a:avLst/>
          </a:prstGeom>
        </p:spPr>
      </p:pic>
      <p:sp>
        <p:nvSpPr>
          <p:cNvPr id="40" name="Text 1">
            <a:extLst>
              <a:ext uri="{FF2B5EF4-FFF2-40B4-BE49-F238E27FC236}">
                <a16:creationId xmlns:a16="http://schemas.microsoft.com/office/drawing/2014/main" id="{E0BE0EA3-597B-F612-FE70-F4A58BD0357D}"/>
              </a:ext>
            </a:extLst>
          </p:cNvPr>
          <p:cNvSpPr/>
          <p:nvPr/>
        </p:nvSpPr>
        <p:spPr>
          <a:xfrm>
            <a:off x="319890" y="2703195"/>
            <a:ext cx="2291953" cy="108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_tradnl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probabilidad de ocurrencia 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1" name="Image 2" descr="preencoded.png">
            <a:extLst>
              <a:ext uri="{FF2B5EF4-FFF2-40B4-BE49-F238E27FC236}">
                <a16:creationId xmlns:a16="http://schemas.microsoft.com/office/drawing/2014/main" id="{6C18722D-8001-CAF1-E373-1BA6BD131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071" y="2031572"/>
            <a:ext cx="594953" cy="628595"/>
          </a:xfrm>
          <a:prstGeom prst="rect">
            <a:avLst/>
          </a:prstGeom>
        </p:spPr>
      </p:pic>
      <p:sp>
        <p:nvSpPr>
          <p:cNvPr id="42" name="Text 2">
            <a:extLst>
              <a:ext uri="{FF2B5EF4-FFF2-40B4-BE49-F238E27FC236}">
                <a16:creationId xmlns:a16="http://schemas.microsoft.com/office/drawing/2014/main" id="{AAC4CD5F-DD03-6F49-D82B-67C78605E4C2}"/>
              </a:ext>
            </a:extLst>
          </p:cNvPr>
          <p:cNvSpPr/>
          <p:nvPr/>
        </p:nvSpPr>
        <p:spPr>
          <a:xfrm>
            <a:off x="3379413" y="2845899"/>
            <a:ext cx="1925232" cy="804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_tradnl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y el impacto del riesgo </a:t>
            </a:r>
            <a:endParaRPr lang="en-US" sz="1750" dirty="0"/>
          </a:p>
        </p:txBody>
      </p:sp>
      <p:pic>
        <p:nvPicPr>
          <p:cNvPr id="43" name="Image 3" descr="preencoded.png">
            <a:extLst>
              <a:ext uri="{FF2B5EF4-FFF2-40B4-BE49-F238E27FC236}">
                <a16:creationId xmlns:a16="http://schemas.microsoft.com/office/drawing/2014/main" id="{790EE5A3-5731-3F37-6708-7155D18A5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530" y="3866242"/>
            <a:ext cx="594953" cy="594953"/>
          </a:xfrm>
          <a:prstGeom prst="rect">
            <a:avLst/>
          </a:prstGeom>
        </p:spPr>
      </p:pic>
      <p:sp>
        <p:nvSpPr>
          <p:cNvPr id="44" name="Text 3">
            <a:extLst>
              <a:ext uri="{FF2B5EF4-FFF2-40B4-BE49-F238E27FC236}">
                <a16:creationId xmlns:a16="http://schemas.microsoft.com/office/drawing/2014/main" id="{3AB55109-3C77-BB3C-8487-E3FC98B031E9}"/>
              </a:ext>
            </a:extLst>
          </p:cNvPr>
          <p:cNvSpPr/>
          <p:nvPr/>
        </p:nvSpPr>
        <p:spPr>
          <a:xfrm>
            <a:off x="3334071" y="4643825"/>
            <a:ext cx="1925132" cy="114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_tradnl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Determina un índice de criticidad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306FCC6-8F56-D421-00A5-433508E97D44}"/>
              </a:ext>
            </a:extLst>
          </p:cNvPr>
          <p:cNvSpPr txBox="1"/>
          <p:nvPr/>
        </p:nvSpPr>
        <p:spPr>
          <a:xfrm>
            <a:off x="5840618" y="169326"/>
            <a:ext cx="610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sz="18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“Identificar y clasificar las amenazas ciberneticas” </a:t>
            </a:r>
          </a:p>
          <a:p>
            <a:pPr algn="r"/>
            <a:r>
              <a:rPr lang="en-US" sz="18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Praerit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&amp;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Kohnfelder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, 2023, p. 1)</a:t>
            </a:r>
            <a:r>
              <a:rPr lang="es-ES_tradnl" sz="18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endParaRPr lang="es-ES_tradn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112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D236A9-F7D2-46EA-A964-1AE7BD61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119" y="2072892"/>
            <a:ext cx="5247249" cy="4626207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9F0503F-64FD-0E1A-957F-EE528A42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7676542" y="0"/>
            <a:ext cx="4508438" cy="698864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657683F-AF04-80C8-8271-51D204CCCE12}"/>
              </a:ext>
            </a:extLst>
          </p:cNvPr>
          <p:cNvSpPr txBox="1"/>
          <p:nvPr/>
        </p:nvSpPr>
        <p:spPr>
          <a:xfrm>
            <a:off x="242423" y="1199320"/>
            <a:ext cx="71772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Factores de riesgo que determinan cada probabilidad con base en la metodología STRIDE</a:t>
            </a:r>
            <a:endParaRPr lang="es-E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D9F312-0164-030F-B086-B938C872D31B}"/>
              </a:ext>
            </a:extLst>
          </p:cNvPr>
          <p:cNvSpPr txBox="1"/>
          <p:nvPr/>
        </p:nvSpPr>
        <p:spPr>
          <a:xfrm>
            <a:off x="1866261" y="66446"/>
            <a:ext cx="61087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Análisis de riesgo</a:t>
            </a:r>
            <a:br>
              <a:rPr lang="es-E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Metodología STRIDE </a:t>
            </a:r>
            <a:br>
              <a:rPr lang="es-E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_tradnl" sz="32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FFB222D-14C5-DC54-0DA9-93B5218E1535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0AD1696-7F4A-002C-9E25-38F3B6C89B5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C917D122-04D4-6FC2-C810-1759A899A2DA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02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802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02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5A6D395E-7507-3668-9477-CD357F28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24" y="1577251"/>
            <a:ext cx="10976200" cy="464023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3891AC-62E3-3870-765D-1881E0E4692D}"/>
              </a:ext>
            </a:extLst>
          </p:cNvPr>
          <p:cNvSpPr txBox="1"/>
          <p:nvPr/>
        </p:nvSpPr>
        <p:spPr>
          <a:xfrm>
            <a:off x="2453642" y="1039340"/>
            <a:ext cx="928005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Matriz de probabilidad de ocurrencia con base en la metodología STRIDE</a:t>
            </a:r>
            <a:endParaRPr lang="es-E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A3EDDCD-3303-DAA6-15F7-6D391F377D8B}"/>
              </a:ext>
            </a:extLst>
          </p:cNvPr>
          <p:cNvSpPr txBox="1"/>
          <p:nvPr/>
        </p:nvSpPr>
        <p:spPr>
          <a:xfrm>
            <a:off x="1725679" y="0"/>
            <a:ext cx="61087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Análisis de riesgo</a:t>
            </a:r>
            <a:br>
              <a:rPr lang="es-E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Metodología STRIDE </a:t>
            </a:r>
            <a:br>
              <a:rPr lang="es-E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_tradnl" sz="32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498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02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FC7CDF29-46F0-00AB-83A9-23F432C1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01" y="320950"/>
            <a:ext cx="10079393" cy="895900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Análisis de riesgo</a:t>
            </a:r>
            <a:b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C08A510-1FB3-C70E-BCA1-39B73F40031A}"/>
              </a:ext>
            </a:extLst>
          </p:cNvPr>
          <p:cNvSpPr txBox="1"/>
          <p:nvPr/>
        </p:nvSpPr>
        <p:spPr>
          <a:xfrm>
            <a:off x="2063949" y="847518"/>
            <a:ext cx="9475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Impacto del riesgo de cada amenaza con base en la metodología STRIDE</a:t>
            </a:r>
            <a:r>
              <a:rPr lang="es-E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2B78A16-67D1-BDAE-119C-D7E975EBA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2" b="3024"/>
          <a:stretch/>
        </p:blipFill>
        <p:spPr bwMode="auto">
          <a:xfrm>
            <a:off x="115549" y="1435200"/>
            <a:ext cx="11960901" cy="4267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B05F567-F062-9BC0-6918-AB3A58ECA611}"/>
              </a:ext>
            </a:extLst>
          </p:cNvPr>
          <p:cNvSpPr txBox="1"/>
          <p:nvPr/>
        </p:nvSpPr>
        <p:spPr>
          <a:xfrm>
            <a:off x="3477703" y="5924964"/>
            <a:ext cx="9607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 </a:t>
            </a:r>
            <a:r>
              <a:rPr lang="es-ES" i="1" kern="0" dirty="0">
                <a:latin typeface="Calibri" panose="020F0502020204030204" pitchFamily="34" charset="0"/>
                <a:cs typeface="Calibri" panose="020F0502020204030204" pitchFamily="34" charset="0"/>
              </a:rPr>
              <a:t>ponderan las calificaciones de las diferentes áreas </a:t>
            </a:r>
            <a:endParaRPr lang="es-ES_tradnl" i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389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10232</TotalTime>
  <Words>1112</Words>
  <Application>Microsoft Macintosh PowerPoint</Application>
  <PresentationFormat>Panorámica</PresentationFormat>
  <Paragraphs>170</Paragraphs>
  <Slides>26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DM Sans Semi Bold</vt:lpstr>
      <vt:lpstr>Inter Medium</vt:lpstr>
      <vt:lpstr>Lato</vt:lpstr>
      <vt:lpstr>Libre Franklin</vt:lpstr>
      <vt:lpstr>Times New Roman</vt:lpstr>
      <vt:lpstr>TimesNewRomanPS-ItalicMT</vt:lpstr>
      <vt:lpstr>TimesNewRomanPSMT</vt:lpstr>
      <vt:lpstr>Tema de Office</vt:lpstr>
      <vt:lpstr>Sistema de Gestión de Vulnerabilidades Cibernéticas en un Buque tipo OPV-93C Aplicación de la metodología STRIDE y el Modelo DREAD </vt:lpstr>
      <vt:lpstr>Presentación de PowerPoint</vt:lpstr>
      <vt:lpstr>Descripción del escenario</vt:lpstr>
      <vt:lpstr>Descripción del escenario</vt:lpstr>
      <vt:lpstr>Descripción del escenario</vt:lpstr>
      <vt:lpstr>Análisis de riesgo Metodología STRIDE  (analizar las amenazas que afectan las operaciones navales)</vt:lpstr>
      <vt:lpstr>Presentación de PowerPoint</vt:lpstr>
      <vt:lpstr>Presentación de PowerPoint</vt:lpstr>
      <vt:lpstr>Análisis de riesgo </vt:lpstr>
      <vt:lpstr>Análisis de riesgo </vt:lpstr>
      <vt:lpstr>Análisis de riesgo </vt:lpstr>
      <vt:lpstr>Análisis de riesgo Metodología DREAD </vt:lpstr>
      <vt:lpstr>Diseño de Controles de seguridad la metodología MITRE ATT&amp;CK, a través del enfoque MITRE Cyber Resiliency Framework (CREF) </vt:lpstr>
      <vt:lpstr>Controles de seguridad la metodología MITRE ATT&amp;CK, a través del enfoque MITRE Cyber Resiliency Framework (CREF) </vt:lpstr>
      <vt:lpstr>Controles de seguridad la metodología MITRE ATT&amp;CK, a través del enfoque MITRE Cyber Resiliency Framework (CREF) </vt:lpstr>
      <vt:lpstr>Controles de seguridad la metodología MITRE ATT&amp;CK, a través del enfoque MITRE Cyber Resiliency Framework (CREF) </vt:lpstr>
      <vt:lpstr>Controles de seguridad la metodología MITRE ATT&amp;CK, a través del enfoque MITRE Cyber Resiliency Framework (CREF) </vt:lpstr>
      <vt:lpstr>Controles de seguridad la metodología MITRE ATT&amp;CK, a través del enfoque MITRE Cyber Resiliency Framework (CREF) </vt:lpstr>
      <vt:lpstr>Controles de seguridad la metodología MITRE ATT&amp;CK, a través del enfoque MITRE Cyber Resiliency Framework (CREF) </vt:lpstr>
      <vt:lpstr>Roles y responsabilidades basado en la implementación de seguridad  </vt:lpstr>
      <vt:lpstr>Roles y responsabilidades basado en la implementación de seguridad  </vt:lpstr>
      <vt:lpstr>CONCLUSIONES</vt:lpstr>
      <vt:lpstr>BIBLIOGRAFIA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CC. Diego Enrique Parra Montañez</cp:lastModifiedBy>
  <cp:revision>73</cp:revision>
  <dcterms:created xsi:type="dcterms:W3CDTF">2024-12-23T18:19:30Z</dcterms:created>
  <dcterms:modified xsi:type="dcterms:W3CDTF">2025-03-03T17:41:57Z</dcterms:modified>
</cp:coreProperties>
</file>